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6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67" r:id="rId2"/>
    <p:sldId id="259" r:id="rId3"/>
    <p:sldId id="258" r:id="rId4"/>
    <p:sldId id="256" r:id="rId5"/>
    <p:sldId id="260" r:id="rId6"/>
    <p:sldId id="261" r:id="rId7"/>
    <p:sldId id="262" r:id="rId8"/>
    <p:sldId id="263" r:id="rId9"/>
    <p:sldId id="265" r:id="rId10"/>
    <p:sldId id="266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16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11893"/>
    <a:srgbClr val="00FA00"/>
    <a:srgbClr val="00FDFF"/>
    <a:srgbClr val="006551"/>
    <a:srgbClr val="521B93"/>
    <a:srgbClr val="942093"/>
    <a:srgbClr val="009193"/>
    <a:srgbClr val="FF38D3"/>
    <a:srgbClr val="FF9300"/>
    <a:srgbClr val="94165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304"/>
    <p:restoredTop sz="94729"/>
  </p:normalViewPr>
  <p:slideViewPr>
    <p:cSldViewPr snapToGrid="0" snapToObjects="1" showGuides="1">
      <p:cViewPr varScale="1">
        <p:scale>
          <a:sx n="86" d="100"/>
          <a:sy n="86" d="100"/>
        </p:scale>
        <p:origin x="402" y="114"/>
      </p:cViewPr>
      <p:guideLst>
        <p:guide orient="horz" pos="2160"/>
        <p:guide pos="3816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paras\Documents\JMARS%20Crater%20Counting\South%20Pole%20Temperatures%20for%20Year%2031%20with%20comparison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\\localhost\Users\paras\Documents\JMARS%20Crater%20Counting\South%20Pole%20Temperatures%20Consolidated%20for%20Years%2031,32,33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scatterChart>
        <c:scatterStyle val="lineMarker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A1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4"/>
            <c:spPr>
              <a:solidFill>
                <a:srgbClr val="0432FF"/>
              </a:solidFill>
              <a:ln w="9525">
                <a:noFill/>
              </a:ln>
              <a:effectLst/>
            </c:spPr>
          </c:marker>
          <c:xVal>
            <c:numRef>
              <c:f>Sheet1!$A$2:$A$60</c:f>
              <c:numCache>
                <c:formatCode>General</c:formatCode>
                <c:ptCount val="59"/>
                <c:pt idx="0">
                  <c:v>166.94</c:v>
                </c:pt>
                <c:pt idx="1">
                  <c:v>169.08</c:v>
                </c:pt>
                <c:pt idx="2">
                  <c:v>170.29</c:v>
                </c:pt>
                <c:pt idx="3">
                  <c:v>171.42</c:v>
                </c:pt>
                <c:pt idx="4">
                  <c:v>172.55</c:v>
                </c:pt>
                <c:pt idx="5">
                  <c:v>173.69</c:v>
                </c:pt>
                <c:pt idx="6">
                  <c:v>174.83</c:v>
                </c:pt>
                <c:pt idx="7">
                  <c:v>176.43</c:v>
                </c:pt>
                <c:pt idx="8">
                  <c:v>179.43</c:v>
                </c:pt>
                <c:pt idx="9">
                  <c:v>179.89</c:v>
                </c:pt>
                <c:pt idx="10">
                  <c:v>180.59</c:v>
                </c:pt>
                <c:pt idx="11">
                  <c:v>181.05</c:v>
                </c:pt>
                <c:pt idx="12">
                  <c:v>183.39</c:v>
                </c:pt>
                <c:pt idx="13">
                  <c:v>183.48</c:v>
                </c:pt>
                <c:pt idx="14">
                  <c:v>184.56</c:v>
                </c:pt>
                <c:pt idx="15">
                  <c:v>185.83</c:v>
                </c:pt>
                <c:pt idx="16">
                  <c:v>188.2</c:v>
                </c:pt>
                <c:pt idx="17">
                  <c:v>189.39</c:v>
                </c:pt>
                <c:pt idx="18">
                  <c:v>190.58</c:v>
                </c:pt>
                <c:pt idx="19">
                  <c:v>191.78</c:v>
                </c:pt>
                <c:pt idx="20">
                  <c:v>192.98</c:v>
                </c:pt>
                <c:pt idx="21">
                  <c:v>194.19</c:v>
                </c:pt>
                <c:pt idx="22">
                  <c:v>195.39</c:v>
                </c:pt>
                <c:pt idx="23">
                  <c:v>196.61</c:v>
                </c:pt>
                <c:pt idx="24">
                  <c:v>197.82</c:v>
                </c:pt>
                <c:pt idx="25">
                  <c:v>199.04</c:v>
                </c:pt>
                <c:pt idx="26">
                  <c:v>199.53</c:v>
                </c:pt>
                <c:pt idx="27">
                  <c:v>200.27</c:v>
                </c:pt>
                <c:pt idx="28">
                  <c:v>200.76</c:v>
                </c:pt>
                <c:pt idx="29">
                  <c:v>207.03</c:v>
                </c:pt>
                <c:pt idx="30">
                  <c:v>209.53</c:v>
                </c:pt>
                <c:pt idx="31">
                  <c:v>213.29</c:v>
                </c:pt>
                <c:pt idx="32">
                  <c:v>215.82</c:v>
                </c:pt>
                <c:pt idx="33">
                  <c:v>219.63</c:v>
                </c:pt>
                <c:pt idx="34">
                  <c:v>220.9</c:v>
                </c:pt>
                <c:pt idx="35">
                  <c:v>223.97</c:v>
                </c:pt>
                <c:pt idx="36">
                  <c:v>230.51</c:v>
                </c:pt>
                <c:pt idx="37">
                  <c:v>235.69</c:v>
                </c:pt>
                <c:pt idx="38">
                  <c:v>236.99</c:v>
                </c:pt>
                <c:pt idx="39">
                  <c:v>238.29</c:v>
                </c:pt>
                <c:pt idx="40">
                  <c:v>239.58</c:v>
                </c:pt>
                <c:pt idx="41">
                  <c:v>240.89</c:v>
                </c:pt>
                <c:pt idx="42">
                  <c:v>244.8</c:v>
                </c:pt>
                <c:pt idx="43">
                  <c:v>253.26</c:v>
                </c:pt>
                <c:pt idx="44">
                  <c:v>254.56</c:v>
                </c:pt>
                <c:pt idx="45">
                  <c:v>255.87</c:v>
                </c:pt>
                <c:pt idx="46">
                  <c:v>257.17</c:v>
                </c:pt>
                <c:pt idx="47">
                  <c:v>261.08</c:v>
                </c:pt>
                <c:pt idx="48">
                  <c:v>263.69</c:v>
                </c:pt>
                <c:pt idx="49">
                  <c:v>267.60000000000002</c:v>
                </c:pt>
                <c:pt idx="50">
                  <c:v>270.60000000000002</c:v>
                </c:pt>
                <c:pt idx="51">
                  <c:v>270.69</c:v>
                </c:pt>
                <c:pt idx="52">
                  <c:v>273.38</c:v>
                </c:pt>
                <c:pt idx="53">
                  <c:v>277.2</c:v>
                </c:pt>
                <c:pt idx="54">
                  <c:v>278.52</c:v>
                </c:pt>
                <c:pt idx="55">
                  <c:v>287.42</c:v>
                </c:pt>
                <c:pt idx="56">
                  <c:v>299.25</c:v>
                </c:pt>
                <c:pt idx="57">
                  <c:v>311.39999999999998</c:v>
                </c:pt>
                <c:pt idx="58">
                  <c:v>322.55</c:v>
                </c:pt>
              </c:numCache>
            </c:numRef>
          </c:xVal>
          <c:yVal>
            <c:numRef>
              <c:f>Sheet1!$B$2:$B$60</c:f>
              <c:numCache>
                <c:formatCode>General</c:formatCode>
                <c:ptCount val="59"/>
                <c:pt idx="0">
                  <c:v>139.41</c:v>
                </c:pt>
                <c:pt idx="1">
                  <c:v>136.4</c:v>
                </c:pt>
                <c:pt idx="2">
                  <c:v>134.12</c:v>
                </c:pt>
                <c:pt idx="3">
                  <c:v>139.13999999999999</c:v>
                </c:pt>
                <c:pt idx="4">
                  <c:v>145.86000000000001</c:v>
                </c:pt>
                <c:pt idx="5">
                  <c:v>134.07</c:v>
                </c:pt>
                <c:pt idx="6">
                  <c:v>138.09</c:v>
                </c:pt>
                <c:pt idx="7">
                  <c:v>135.21</c:v>
                </c:pt>
                <c:pt idx="8">
                  <c:v>145.22999999999999</c:v>
                </c:pt>
                <c:pt idx="9">
                  <c:v>144.58000000000001</c:v>
                </c:pt>
                <c:pt idx="10">
                  <c:v>142.87</c:v>
                </c:pt>
                <c:pt idx="11">
                  <c:v>151.6</c:v>
                </c:pt>
                <c:pt idx="12">
                  <c:v>147.83000000000001</c:v>
                </c:pt>
                <c:pt idx="13">
                  <c:v>153.87</c:v>
                </c:pt>
                <c:pt idx="14">
                  <c:v>148.66</c:v>
                </c:pt>
                <c:pt idx="15">
                  <c:v>147.04</c:v>
                </c:pt>
                <c:pt idx="16">
                  <c:v>144.44999999999999</c:v>
                </c:pt>
                <c:pt idx="17">
                  <c:v>139.49</c:v>
                </c:pt>
                <c:pt idx="18">
                  <c:v>139.83000000000001</c:v>
                </c:pt>
                <c:pt idx="19">
                  <c:v>154.93</c:v>
                </c:pt>
                <c:pt idx="20">
                  <c:v>148.6</c:v>
                </c:pt>
                <c:pt idx="21">
                  <c:v>151.12</c:v>
                </c:pt>
                <c:pt idx="22">
                  <c:v>147.66999999999999</c:v>
                </c:pt>
                <c:pt idx="23">
                  <c:v>148.51</c:v>
                </c:pt>
                <c:pt idx="24">
                  <c:v>153.44</c:v>
                </c:pt>
                <c:pt idx="25">
                  <c:v>153.47</c:v>
                </c:pt>
                <c:pt idx="26">
                  <c:v>151.01</c:v>
                </c:pt>
                <c:pt idx="27">
                  <c:v>153.38999999999999</c:v>
                </c:pt>
                <c:pt idx="28">
                  <c:v>155.12</c:v>
                </c:pt>
                <c:pt idx="29">
                  <c:v>155.35</c:v>
                </c:pt>
                <c:pt idx="30">
                  <c:v>154.68</c:v>
                </c:pt>
                <c:pt idx="31">
                  <c:v>158.41</c:v>
                </c:pt>
                <c:pt idx="32">
                  <c:v>159.52000000000001</c:v>
                </c:pt>
                <c:pt idx="33">
                  <c:v>158.05000000000001</c:v>
                </c:pt>
                <c:pt idx="34">
                  <c:v>156.47</c:v>
                </c:pt>
                <c:pt idx="35">
                  <c:v>163.81</c:v>
                </c:pt>
                <c:pt idx="36">
                  <c:v>164.69</c:v>
                </c:pt>
                <c:pt idx="37">
                  <c:v>165.98</c:v>
                </c:pt>
                <c:pt idx="38">
                  <c:v>164.68</c:v>
                </c:pt>
                <c:pt idx="39">
                  <c:v>165.66</c:v>
                </c:pt>
                <c:pt idx="40">
                  <c:v>165.37</c:v>
                </c:pt>
                <c:pt idx="41">
                  <c:v>162.57</c:v>
                </c:pt>
                <c:pt idx="42">
                  <c:v>163.25</c:v>
                </c:pt>
                <c:pt idx="43">
                  <c:v>164.94</c:v>
                </c:pt>
                <c:pt idx="44">
                  <c:v>171.33</c:v>
                </c:pt>
                <c:pt idx="45">
                  <c:v>177.93</c:v>
                </c:pt>
                <c:pt idx="46">
                  <c:v>188.1</c:v>
                </c:pt>
                <c:pt idx="47">
                  <c:v>201.73</c:v>
                </c:pt>
                <c:pt idx="48">
                  <c:v>212.32</c:v>
                </c:pt>
                <c:pt idx="49">
                  <c:v>229.4</c:v>
                </c:pt>
                <c:pt idx="50">
                  <c:v>230.8</c:v>
                </c:pt>
                <c:pt idx="51">
                  <c:v>237.8</c:v>
                </c:pt>
                <c:pt idx="52">
                  <c:v>238.2</c:v>
                </c:pt>
                <c:pt idx="53">
                  <c:v>239.36</c:v>
                </c:pt>
                <c:pt idx="54">
                  <c:v>238.4</c:v>
                </c:pt>
                <c:pt idx="55">
                  <c:v>238.01</c:v>
                </c:pt>
                <c:pt idx="56">
                  <c:v>241.14</c:v>
                </c:pt>
                <c:pt idx="57">
                  <c:v>230.87</c:v>
                </c:pt>
                <c:pt idx="58">
                  <c:v>213.45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23A5-4D2B-9BA0-D037993D604B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A2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square"/>
            <c:size val="14"/>
            <c:spPr>
              <a:solidFill>
                <a:srgbClr val="009193"/>
              </a:solidFill>
              <a:ln w="9525">
                <a:noFill/>
              </a:ln>
              <a:effectLst/>
            </c:spPr>
          </c:marker>
          <c:xVal>
            <c:numRef>
              <c:f>Sheet1!$A$2:$A$60</c:f>
              <c:numCache>
                <c:formatCode>General</c:formatCode>
                <c:ptCount val="59"/>
                <c:pt idx="0">
                  <c:v>166.94</c:v>
                </c:pt>
                <c:pt idx="1">
                  <c:v>169.08</c:v>
                </c:pt>
                <c:pt idx="2">
                  <c:v>170.29</c:v>
                </c:pt>
                <c:pt idx="3">
                  <c:v>171.42</c:v>
                </c:pt>
                <c:pt idx="4">
                  <c:v>172.55</c:v>
                </c:pt>
                <c:pt idx="5">
                  <c:v>173.69</c:v>
                </c:pt>
                <c:pt idx="6">
                  <c:v>174.83</c:v>
                </c:pt>
                <c:pt idx="7">
                  <c:v>176.43</c:v>
                </c:pt>
                <c:pt idx="8">
                  <c:v>179.43</c:v>
                </c:pt>
                <c:pt idx="9">
                  <c:v>179.89</c:v>
                </c:pt>
                <c:pt idx="10">
                  <c:v>180.59</c:v>
                </c:pt>
                <c:pt idx="11">
                  <c:v>181.05</c:v>
                </c:pt>
                <c:pt idx="12">
                  <c:v>183.39</c:v>
                </c:pt>
                <c:pt idx="13">
                  <c:v>183.48</c:v>
                </c:pt>
                <c:pt idx="14">
                  <c:v>184.56</c:v>
                </c:pt>
                <c:pt idx="15">
                  <c:v>185.83</c:v>
                </c:pt>
                <c:pt idx="16">
                  <c:v>188.2</c:v>
                </c:pt>
                <c:pt idx="17">
                  <c:v>189.39</c:v>
                </c:pt>
                <c:pt idx="18">
                  <c:v>190.58</c:v>
                </c:pt>
                <c:pt idx="19">
                  <c:v>191.78</c:v>
                </c:pt>
                <c:pt idx="20">
                  <c:v>192.98</c:v>
                </c:pt>
                <c:pt idx="21">
                  <c:v>194.19</c:v>
                </c:pt>
                <c:pt idx="22">
                  <c:v>195.39</c:v>
                </c:pt>
                <c:pt idx="23">
                  <c:v>196.61</c:v>
                </c:pt>
                <c:pt idx="24">
                  <c:v>197.82</c:v>
                </c:pt>
                <c:pt idx="25">
                  <c:v>199.04</c:v>
                </c:pt>
                <c:pt idx="26">
                  <c:v>199.53</c:v>
                </c:pt>
                <c:pt idx="27">
                  <c:v>200.27</c:v>
                </c:pt>
                <c:pt idx="28">
                  <c:v>200.76</c:v>
                </c:pt>
                <c:pt idx="29">
                  <c:v>207.03</c:v>
                </c:pt>
                <c:pt idx="30">
                  <c:v>209.53</c:v>
                </c:pt>
                <c:pt idx="31">
                  <c:v>213.29</c:v>
                </c:pt>
                <c:pt idx="32">
                  <c:v>215.82</c:v>
                </c:pt>
                <c:pt idx="33">
                  <c:v>219.63</c:v>
                </c:pt>
                <c:pt idx="34">
                  <c:v>220.9</c:v>
                </c:pt>
                <c:pt idx="35">
                  <c:v>223.97</c:v>
                </c:pt>
                <c:pt idx="36">
                  <c:v>230.51</c:v>
                </c:pt>
                <c:pt idx="37">
                  <c:v>235.69</c:v>
                </c:pt>
                <c:pt idx="38">
                  <c:v>236.99</c:v>
                </c:pt>
                <c:pt idx="39">
                  <c:v>238.29</c:v>
                </c:pt>
                <c:pt idx="40">
                  <c:v>239.58</c:v>
                </c:pt>
                <c:pt idx="41">
                  <c:v>240.89</c:v>
                </c:pt>
                <c:pt idx="42">
                  <c:v>244.8</c:v>
                </c:pt>
                <c:pt idx="43">
                  <c:v>253.26</c:v>
                </c:pt>
                <c:pt idx="44">
                  <c:v>254.56</c:v>
                </c:pt>
                <c:pt idx="45">
                  <c:v>255.87</c:v>
                </c:pt>
                <c:pt idx="46">
                  <c:v>257.17</c:v>
                </c:pt>
                <c:pt idx="47">
                  <c:v>261.08</c:v>
                </c:pt>
                <c:pt idx="48">
                  <c:v>263.69</c:v>
                </c:pt>
                <c:pt idx="49">
                  <c:v>267.60000000000002</c:v>
                </c:pt>
                <c:pt idx="50">
                  <c:v>270.60000000000002</c:v>
                </c:pt>
                <c:pt idx="51">
                  <c:v>270.69</c:v>
                </c:pt>
                <c:pt idx="52">
                  <c:v>273.38</c:v>
                </c:pt>
                <c:pt idx="53">
                  <c:v>277.2</c:v>
                </c:pt>
                <c:pt idx="54">
                  <c:v>278.52</c:v>
                </c:pt>
                <c:pt idx="55">
                  <c:v>287.42</c:v>
                </c:pt>
                <c:pt idx="56">
                  <c:v>299.25</c:v>
                </c:pt>
                <c:pt idx="57">
                  <c:v>311.39999999999998</c:v>
                </c:pt>
                <c:pt idx="58">
                  <c:v>322.55</c:v>
                </c:pt>
              </c:numCache>
            </c:numRef>
          </c:xVal>
          <c:yVal>
            <c:numRef>
              <c:f>Sheet1!$C$2:$C$60</c:f>
              <c:numCache>
                <c:formatCode>General</c:formatCode>
                <c:ptCount val="59"/>
                <c:pt idx="0">
                  <c:v>138.80000000000001</c:v>
                </c:pt>
                <c:pt idx="1">
                  <c:v>133.97</c:v>
                </c:pt>
                <c:pt idx="2">
                  <c:v>134.13</c:v>
                </c:pt>
                <c:pt idx="3">
                  <c:v>139.83000000000001</c:v>
                </c:pt>
                <c:pt idx="4">
                  <c:v>146</c:v>
                </c:pt>
                <c:pt idx="5">
                  <c:v>135.49</c:v>
                </c:pt>
                <c:pt idx="6">
                  <c:v>138.38</c:v>
                </c:pt>
                <c:pt idx="7">
                  <c:v>133.69</c:v>
                </c:pt>
                <c:pt idx="8">
                  <c:v>145.26</c:v>
                </c:pt>
                <c:pt idx="9">
                  <c:v>144.4</c:v>
                </c:pt>
                <c:pt idx="10">
                  <c:v>143.65</c:v>
                </c:pt>
                <c:pt idx="11">
                  <c:v>150.82</c:v>
                </c:pt>
                <c:pt idx="12">
                  <c:v>147.16</c:v>
                </c:pt>
                <c:pt idx="13">
                  <c:v>152.52000000000001</c:v>
                </c:pt>
                <c:pt idx="14">
                  <c:v>147.86000000000001</c:v>
                </c:pt>
                <c:pt idx="15">
                  <c:v>145.96</c:v>
                </c:pt>
                <c:pt idx="16">
                  <c:v>143.25</c:v>
                </c:pt>
                <c:pt idx="17">
                  <c:v>138.78</c:v>
                </c:pt>
                <c:pt idx="18">
                  <c:v>138.4</c:v>
                </c:pt>
                <c:pt idx="19">
                  <c:v>154.96</c:v>
                </c:pt>
                <c:pt idx="20">
                  <c:v>149.47999999999999</c:v>
                </c:pt>
                <c:pt idx="21">
                  <c:v>150.82</c:v>
                </c:pt>
                <c:pt idx="22">
                  <c:v>147.63</c:v>
                </c:pt>
                <c:pt idx="23">
                  <c:v>148.56</c:v>
                </c:pt>
                <c:pt idx="24">
                  <c:v>153.01</c:v>
                </c:pt>
                <c:pt idx="25">
                  <c:v>153.65</c:v>
                </c:pt>
                <c:pt idx="26">
                  <c:v>151.68</c:v>
                </c:pt>
                <c:pt idx="27">
                  <c:v>152.75</c:v>
                </c:pt>
                <c:pt idx="28">
                  <c:v>156.47</c:v>
                </c:pt>
                <c:pt idx="29">
                  <c:v>155.72</c:v>
                </c:pt>
                <c:pt idx="30">
                  <c:v>155.5</c:v>
                </c:pt>
                <c:pt idx="31">
                  <c:v>159.88</c:v>
                </c:pt>
                <c:pt idx="32">
                  <c:v>160.88</c:v>
                </c:pt>
                <c:pt idx="33">
                  <c:v>158.80000000000001</c:v>
                </c:pt>
                <c:pt idx="34">
                  <c:v>157.47999999999999</c:v>
                </c:pt>
                <c:pt idx="35">
                  <c:v>163.9</c:v>
                </c:pt>
                <c:pt idx="36">
                  <c:v>163.38</c:v>
                </c:pt>
                <c:pt idx="37">
                  <c:v>167.49</c:v>
                </c:pt>
                <c:pt idx="38">
                  <c:v>165.92</c:v>
                </c:pt>
                <c:pt idx="39">
                  <c:v>167.08</c:v>
                </c:pt>
                <c:pt idx="40">
                  <c:v>167.51</c:v>
                </c:pt>
                <c:pt idx="41">
                  <c:v>164.54</c:v>
                </c:pt>
                <c:pt idx="42">
                  <c:v>164.94</c:v>
                </c:pt>
                <c:pt idx="43">
                  <c:v>184.79</c:v>
                </c:pt>
                <c:pt idx="44">
                  <c:v>195.65</c:v>
                </c:pt>
                <c:pt idx="45">
                  <c:v>204.56</c:v>
                </c:pt>
                <c:pt idx="46">
                  <c:v>210.59</c:v>
                </c:pt>
                <c:pt idx="47">
                  <c:v>224.96</c:v>
                </c:pt>
                <c:pt idx="48">
                  <c:v>229.05</c:v>
                </c:pt>
                <c:pt idx="49">
                  <c:v>236.8</c:v>
                </c:pt>
                <c:pt idx="51">
                  <c:v>237.86</c:v>
                </c:pt>
                <c:pt idx="52">
                  <c:v>238.6</c:v>
                </c:pt>
                <c:pt idx="53">
                  <c:v>239.97</c:v>
                </c:pt>
                <c:pt idx="54">
                  <c:v>238.6</c:v>
                </c:pt>
                <c:pt idx="55">
                  <c:v>238.07</c:v>
                </c:pt>
                <c:pt idx="56">
                  <c:v>240.99</c:v>
                </c:pt>
                <c:pt idx="57">
                  <c:v>230.63</c:v>
                </c:pt>
                <c:pt idx="58">
                  <c:v>212.89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23A5-4D2B-9BA0-D037993D604B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A3</c:v>
                </c:pt>
              </c:strCache>
            </c:strRef>
          </c:tx>
          <c:spPr>
            <a:ln w="25400" cap="rnd">
              <a:noFill/>
              <a:round/>
            </a:ln>
            <a:effectLst/>
          </c:spPr>
          <c:marker>
            <c:symbol val="triangle"/>
            <c:size val="14"/>
            <c:spPr>
              <a:solidFill>
                <a:srgbClr val="941100"/>
              </a:solidFill>
              <a:ln w="9525">
                <a:noFill/>
              </a:ln>
              <a:effectLst/>
            </c:spPr>
          </c:marker>
          <c:xVal>
            <c:numRef>
              <c:f>Sheet1!$A$2:$A$60</c:f>
              <c:numCache>
                <c:formatCode>General</c:formatCode>
                <c:ptCount val="59"/>
                <c:pt idx="0">
                  <c:v>166.94</c:v>
                </c:pt>
                <c:pt idx="1">
                  <c:v>169.08</c:v>
                </c:pt>
                <c:pt idx="2">
                  <c:v>170.29</c:v>
                </c:pt>
                <c:pt idx="3">
                  <c:v>171.42</c:v>
                </c:pt>
                <c:pt idx="4">
                  <c:v>172.55</c:v>
                </c:pt>
                <c:pt idx="5">
                  <c:v>173.69</c:v>
                </c:pt>
                <c:pt idx="6">
                  <c:v>174.83</c:v>
                </c:pt>
                <c:pt idx="7">
                  <c:v>176.43</c:v>
                </c:pt>
                <c:pt idx="8">
                  <c:v>179.43</c:v>
                </c:pt>
                <c:pt idx="9">
                  <c:v>179.89</c:v>
                </c:pt>
                <c:pt idx="10">
                  <c:v>180.59</c:v>
                </c:pt>
                <c:pt idx="11">
                  <c:v>181.05</c:v>
                </c:pt>
                <c:pt idx="12">
                  <c:v>183.39</c:v>
                </c:pt>
                <c:pt idx="13">
                  <c:v>183.48</c:v>
                </c:pt>
                <c:pt idx="14">
                  <c:v>184.56</c:v>
                </c:pt>
                <c:pt idx="15">
                  <c:v>185.83</c:v>
                </c:pt>
                <c:pt idx="16">
                  <c:v>188.2</c:v>
                </c:pt>
                <c:pt idx="17">
                  <c:v>189.39</c:v>
                </c:pt>
                <c:pt idx="18">
                  <c:v>190.58</c:v>
                </c:pt>
                <c:pt idx="19">
                  <c:v>191.78</c:v>
                </c:pt>
                <c:pt idx="20">
                  <c:v>192.98</c:v>
                </c:pt>
                <c:pt idx="21">
                  <c:v>194.19</c:v>
                </c:pt>
                <c:pt idx="22">
                  <c:v>195.39</c:v>
                </c:pt>
                <c:pt idx="23">
                  <c:v>196.61</c:v>
                </c:pt>
                <c:pt idx="24">
                  <c:v>197.82</c:v>
                </c:pt>
                <c:pt idx="25">
                  <c:v>199.04</c:v>
                </c:pt>
                <c:pt idx="26">
                  <c:v>199.53</c:v>
                </c:pt>
                <c:pt idx="27">
                  <c:v>200.27</c:v>
                </c:pt>
                <c:pt idx="28">
                  <c:v>200.76</c:v>
                </c:pt>
                <c:pt idx="29">
                  <c:v>207.03</c:v>
                </c:pt>
                <c:pt idx="30">
                  <c:v>209.53</c:v>
                </c:pt>
                <c:pt idx="31">
                  <c:v>213.29</c:v>
                </c:pt>
                <c:pt idx="32">
                  <c:v>215.82</c:v>
                </c:pt>
                <c:pt idx="33">
                  <c:v>219.63</c:v>
                </c:pt>
                <c:pt idx="34">
                  <c:v>220.9</c:v>
                </c:pt>
                <c:pt idx="35">
                  <c:v>223.97</c:v>
                </c:pt>
                <c:pt idx="36">
                  <c:v>230.51</c:v>
                </c:pt>
                <c:pt idx="37">
                  <c:v>235.69</c:v>
                </c:pt>
                <c:pt idx="38">
                  <c:v>236.99</c:v>
                </c:pt>
                <c:pt idx="39">
                  <c:v>238.29</c:v>
                </c:pt>
                <c:pt idx="40">
                  <c:v>239.58</c:v>
                </c:pt>
                <c:pt idx="41">
                  <c:v>240.89</c:v>
                </c:pt>
                <c:pt idx="42">
                  <c:v>244.8</c:v>
                </c:pt>
                <c:pt idx="43">
                  <c:v>253.26</c:v>
                </c:pt>
                <c:pt idx="44">
                  <c:v>254.56</c:v>
                </c:pt>
                <c:pt idx="45">
                  <c:v>255.87</c:v>
                </c:pt>
                <c:pt idx="46">
                  <c:v>257.17</c:v>
                </c:pt>
                <c:pt idx="47">
                  <c:v>261.08</c:v>
                </c:pt>
                <c:pt idx="48">
                  <c:v>263.69</c:v>
                </c:pt>
                <c:pt idx="49">
                  <c:v>267.60000000000002</c:v>
                </c:pt>
                <c:pt idx="50">
                  <c:v>270.60000000000002</c:v>
                </c:pt>
                <c:pt idx="51">
                  <c:v>270.69</c:v>
                </c:pt>
                <c:pt idx="52">
                  <c:v>273.38</c:v>
                </c:pt>
                <c:pt idx="53">
                  <c:v>277.2</c:v>
                </c:pt>
                <c:pt idx="54">
                  <c:v>278.52</c:v>
                </c:pt>
                <c:pt idx="55">
                  <c:v>287.42</c:v>
                </c:pt>
                <c:pt idx="56">
                  <c:v>299.25</c:v>
                </c:pt>
                <c:pt idx="57">
                  <c:v>311.39999999999998</c:v>
                </c:pt>
                <c:pt idx="58">
                  <c:v>322.55</c:v>
                </c:pt>
              </c:numCache>
            </c:numRef>
          </c:xVal>
          <c:yVal>
            <c:numRef>
              <c:f>Sheet1!$D$2:$D$60</c:f>
              <c:numCache>
                <c:formatCode>General</c:formatCode>
                <c:ptCount val="59"/>
                <c:pt idx="0">
                  <c:v>139.5</c:v>
                </c:pt>
                <c:pt idx="2">
                  <c:v>134.26</c:v>
                </c:pt>
                <c:pt idx="3">
                  <c:v>139.08000000000001</c:v>
                </c:pt>
                <c:pt idx="4">
                  <c:v>145.55000000000001</c:v>
                </c:pt>
                <c:pt idx="5">
                  <c:v>135.43</c:v>
                </c:pt>
                <c:pt idx="6">
                  <c:v>136.65</c:v>
                </c:pt>
                <c:pt idx="7">
                  <c:v>136.71</c:v>
                </c:pt>
                <c:pt idx="8">
                  <c:v>145.09</c:v>
                </c:pt>
                <c:pt idx="9">
                  <c:v>145.91</c:v>
                </c:pt>
                <c:pt idx="10">
                  <c:v>143.21</c:v>
                </c:pt>
                <c:pt idx="11">
                  <c:v>152.4</c:v>
                </c:pt>
                <c:pt idx="12">
                  <c:v>149.55000000000001</c:v>
                </c:pt>
                <c:pt idx="13">
                  <c:v>154.41</c:v>
                </c:pt>
                <c:pt idx="14">
                  <c:v>151.05000000000001</c:v>
                </c:pt>
                <c:pt idx="15">
                  <c:v>147.01</c:v>
                </c:pt>
                <c:pt idx="16">
                  <c:v>144.21</c:v>
                </c:pt>
                <c:pt idx="17">
                  <c:v>138.88999999999999</c:v>
                </c:pt>
                <c:pt idx="18">
                  <c:v>138.69999999999999</c:v>
                </c:pt>
                <c:pt idx="19">
                  <c:v>154.99</c:v>
                </c:pt>
                <c:pt idx="20">
                  <c:v>148.88</c:v>
                </c:pt>
                <c:pt idx="21">
                  <c:v>151.04</c:v>
                </c:pt>
                <c:pt idx="22">
                  <c:v>147.52000000000001</c:v>
                </c:pt>
                <c:pt idx="23">
                  <c:v>148.5</c:v>
                </c:pt>
                <c:pt idx="24">
                  <c:v>153.54</c:v>
                </c:pt>
                <c:pt idx="25">
                  <c:v>153.96</c:v>
                </c:pt>
                <c:pt idx="26">
                  <c:v>150.88999999999999</c:v>
                </c:pt>
                <c:pt idx="27">
                  <c:v>152.96</c:v>
                </c:pt>
                <c:pt idx="28">
                  <c:v>155.19</c:v>
                </c:pt>
                <c:pt idx="29">
                  <c:v>154.84</c:v>
                </c:pt>
                <c:pt idx="30">
                  <c:v>154.49</c:v>
                </c:pt>
                <c:pt idx="31">
                  <c:v>158.08000000000001</c:v>
                </c:pt>
                <c:pt idx="32">
                  <c:v>158.84</c:v>
                </c:pt>
                <c:pt idx="33">
                  <c:v>160.07</c:v>
                </c:pt>
                <c:pt idx="34">
                  <c:v>158.93</c:v>
                </c:pt>
                <c:pt idx="35">
                  <c:v>166.33</c:v>
                </c:pt>
                <c:pt idx="36">
                  <c:v>167.45</c:v>
                </c:pt>
                <c:pt idx="37">
                  <c:v>168.39</c:v>
                </c:pt>
                <c:pt idx="38">
                  <c:v>166.92</c:v>
                </c:pt>
                <c:pt idx="39">
                  <c:v>167.49</c:v>
                </c:pt>
                <c:pt idx="40">
                  <c:v>167.63</c:v>
                </c:pt>
                <c:pt idx="41">
                  <c:v>165.28</c:v>
                </c:pt>
                <c:pt idx="42">
                  <c:v>166.32</c:v>
                </c:pt>
                <c:pt idx="43">
                  <c:v>197.19</c:v>
                </c:pt>
                <c:pt idx="44">
                  <c:v>207.45</c:v>
                </c:pt>
                <c:pt idx="45">
                  <c:v>214.52</c:v>
                </c:pt>
                <c:pt idx="46">
                  <c:v>219.46</c:v>
                </c:pt>
                <c:pt idx="47">
                  <c:v>231.23</c:v>
                </c:pt>
                <c:pt idx="48">
                  <c:v>234.1</c:v>
                </c:pt>
                <c:pt idx="49">
                  <c:v>237.8</c:v>
                </c:pt>
                <c:pt idx="51">
                  <c:v>241.73</c:v>
                </c:pt>
                <c:pt idx="52">
                  <c:v>240.96</c:v>
                </c:pt>
                <c:pt idx="53">
                  <c:v>241.97</c:v>
                </c:pt>
                <c:pt idx="54">
                  <c:v>240.6</c:v>
                </c:pt>
                <c:pt idx="55">
                  <c:v>240.8</c:v>
                </c:pt>
                <c:pt idx="56">
                  <c:v>244.34</c:v>
                </c:pt>
                <c:pt idx="57">
                  <c:v>233.94</c:v>
                </c:pt>
                <c:pt idx="58">
                  <c:v>216.17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23A5-4D2B-9BA0-D037993D604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6536560"/>
        <c:axId val="416537648"/>
      </c:scatterChart>
      <c:valAx>
        <c:axId val="416536560"/>
        <c:scaling>
          <c:orientation val="minMax"/>
          <c:min val="15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32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defRPr>
                </a:pPr>
                <a:r>
                  <a:rPr lang="en-US" sz="3200" dirty="0">
                    <a:latin typeface="Baskerville" charset="0"/>
                    <a:ea typeface="Baskerville" charset="0"/>
                    <a:cs typeface="Baskerville" charset="0"/>
                  </a:rPr>
                  <a:t>Solar </a:t>
                </a:r>
                <a:r>
                  <a:rPr lang="en-US" sz="3200" dirty="0" smtClean="0">
                    <a:latin typeface="Baskerville" charset="0"/>
                    <a:ea typeface="Baskerville" charset="0"/>
                    <a:cs typeface="Baskerville" charset="0"/>
                  </a:rPr>
                  <a:t>Longitude,</a:t>
                </a:r>
                <a:r>
                  <a:rPr lang="en-US" sz="3200" baseline="0" dirty="0" smtClean="0">
                    <a:latin typeface="Baskerville" charset="0"/>
                    <a:ea typeface="Baskerville" charset="0"/>
                    <a:cs typeface="Baskerville" charset="0"/>
                  </a:rPr>
                  <a:t> </a:t>
                </a:r>
                <a:r>
                  <a:rPr lang="en-US" sz="3200" dirty="0" smtClean="0">
                    <a:latin typeface="Baskerville" charset="0"/>
                    <a:ea typeface="Baskerville" charset="0"/>
                    <a:cs typeface="Baskerville" charset="0"/>
                  </a:rPr>
                  <a:t>Ls (°)</a:t>
                </a:r>
                <a:endParaRPr lang="en-US" sz="3200" dirty="0">
                  <a:latin typeface="Baskerville" charset="0"/>
                  <a:ea typeface="Baskerville" charset="0"/>
                  <a:cs typeface="Baskerville" charset="0"/>
                </a:endParaRP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32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skerville" charset="0"/>
                  <a:ea typeface="Baskerville" charset="0"/>
                  <a:cs typeface="Baskerville" charset="0"/>
                </a:defRPr>
              </a:pPr>
              <a:endParaRPr lang="en-US"/>
            </a:p>
          </c:txPr>
        </c:title>
        <c:numFmt formatCode="General" sourceLinked="0"/>
        <c:majorTickMark val="in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0" spcFirstLastPara="1" vertOverflow="ellipsis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" charset="0"/>
                <a:ea typeface="Gill Sans" charset="0"/>
                <a:cs typeface="Gill Sans" charset="0"/>
              </a:defRPr>
            </a:pPr>
            <a:endParaRPr lang="en-US"/>
          </a:p>
        </c:txPr>
        <c:crossAx val="416537648"/>
        <c:crosses val="autoZero"/>
        <c:crossBetween val="midCat"/>
      </c:valAx>
      <c:valAx>
        <c:axId val="416537648"/>
        <c:scaling>
          <c:orientation val="minMax"/>
          <c:max val="260"/>
          <c:min val="12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0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defRPr>
                </a:pPr>
                <a:r>
                  <a:rPr lang="en-US" sz="2000">
                    <a:latin typeface="Baskerville" charset="0"/>
                    <a:ea typeface="Baskerville" charset="0"/>
                    <a:cs typeface="Baskerville" charset="0"/>
                  </a:rPr>
                  <a:t>Average Temperature (K)</a:t>
                </a:r>
              </a:p>
            </c:rich>
          </c:tx>
          <c:layout>
            <c:manualLayout>
              <c:xMode val="edge"/>
              <c:yMode val="edge"/>
              <c:x val="1.9558492212023999E-2"/>
              <c:y val="3.92319338178682E-2"/>
            </c:manualLayout>
          </c:layout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0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skerville" charset="0"/>
                  <a:ea typeface="Baskerville" charset="0"/>
                  <a:cs typeface="Baskerville" charset="0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800" b="1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" charset="0"/>
                <a:ea typeface="Gill Sans" charset="0"/>
                <a:cs typeface="Gill Sans" charset="0"/>
              </a:defRPr>
            </a:pPr>
            <a:endParaRPr lang="en-US"/>
          </a:p>
        </c:txPr>
        <c:crossAx val="416536560"/>
        <c:crosses val="autoZero"/>
        <c:crossBetween val="midCat"/>
        <c:majorUnit val="20"/>
      </c:valAx>
      <c:spPr>
        <a:noFill/>
        <a:ln>
          <a:noFill/>
        </a:ln>
        <a:effectLst/>
      </c:spPr>
    </c:plotArea>
    <c:legend>
      <c:legendPos val="tr"/>
      <c:layout/>
      <c:overlay val="1"/>
      <c:spPr>
        <a:solidFill>
          <a:schemeClr val="bg1"/>
        </a:solidFill>
        <a:ln w="12700">
          <a:solidFill>
            <a:schemeClr val="tx1"/>
          </a:solidFill>
        </a:ln>
        <a:effectLst/>
      </c:spPr>
      <c:txPr>
        <a:bodyPr rot="0" spcFirstLastPara="1" vertOverflow="ellipsis" vert="horz" wrap="square" anchor="ctr" anchorCtr="1"/>
        <a:lstStyle/>
        <a:p>
          <a:pPr>
            <a:defRPr sz="2800" b="1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skerville" charset="0"/>
              <a:ea typeface="Baskerville" charset="0"/>
              <a:cs typeface="Baskerville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50800">
      <a:solidFill>
        <a:schemeClr val="tx1"/>
      </a:solidFill>
    </a:ln>
    <a:effectLst/>
  </c:spPr>
  <c:txPr>
    <a:bodyPr/>
    <a:lstStyle/>
    <a:p>
      <a:pPr>
        <a:defRPr b="1"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0.224486056430446"/>
          <c:y val="3.0713023138924801E-2"/>
          <c:w val="0.72134727690288702"/>
          <c:h val="0.76228250660219599"/>
        </c:manualLayout>
      </c:layout>
      <c:scatterChart>
        <c:scatterStyle val="lineMarker"/>
        <c:varyColors val="0"/>
        <c:ser>
          <c:idx val="0"/>
          <c:order val="0"/>
          <c:tx>
            <c:v>Year 31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0432FF"/>
              </a:solidFill>
              <a:ln w="9525">
                <a:noFill/>
              </a:ln>
              <a:effectLst/>
            </c:spPr>
          </c:marker>
          <c:xVal>
            <c:numRef>
              <c:f>'Three Years'!$A$3:$A$61</c:f>
              <c:numCache>
                <c:formatCode>General</c:formatCode>
                <c:ptCount val="59"/>
                <c:pt idx="0">
                  <c:v>166.94</c:v>
                </c:pt>
                <c:pt idx="1">
                  <c:v>169.08</c:v>
                </c:pt>
                <c:pt idx="2">
                  <c:v>170.29</c:v>
                </c:pt>
                <c:pt idx="3">
                  <c:v>171.42</c:v>
                </c:pt>
                <c:pt idx="4">
                  <c:v>172.55</c:v>
                </c:pt>
                <c:pt idx="5">
                  <c:v>173.69</c:v>
                </c:pt>
                <c:pt idx="6">
                  <c:v>174.83</c:v>
                </c:pt>
                <c:pt idx="7">
                  <c:v>176.43</c:v>
                </c:pt>
                <c:pt idx="8">
                  <c:v>179.43</c:v>
                </c:pt>
                <c:pt idx="9">
                  <c:v>179.89</c:v>
                </c:pt>
                <c:pt idx="10">
                  <c:v>180.59</c:v>
                </c:pt>
                <c:pt idx="11">
                  <c:v>181.05</c:v>
                </c:pt>
                <c:pt idx="12">
                  <c:v>183.39</c:v>
                </c:pt>
                <c:pt idx="13">
                  <c:v>183.48</c:v>
                </c:pt>
                <c:pt idx="14">
                  <c:v>184.56</c:v>
                </c:pt>
                <c:pt idx="15">
                  <c:v>185.83</c:v>
                </c:pt>
                <c:pt idx="16">
                  <c:v>188.2</c:v>
                </c:pt>
                <c:pt idx="17">
                  <c:v>189.39</c:v>
                </c:pt>
                <c:pt idx="18">
                  <c:v>190.58</c:v>
                </c:pt>
                <c:pt idx="19">
                  <c:v>191.78</c:v>
                </c:pt>
                <c:pt idx="20">
                  <c:v>192.98</c:v>
                </c:pt>
                <c:pt idx="21">
                  <c:v>194.19</c:v>
                </c:pt>
                <c:pt idx="22">
                  <c:v>195.39</c:v>
                </c:pt>
                <c:pt idx="23">
                  <c:v>196.61</c:v>
                </c:pt>
                <c:pt idx="24">
                  <c:v>197.82</c:v>
                </c:pt>
                <c:pt idx="25">
                  <c:v>199.04</c:v>
                </c:pt>
                <c:pt idx="26">
                  <c:v>199.53</c:v>
                </c:pt>
                <c:pt idx="27">
                  <c:v>200.27</c:v>
                </c:pt>
                <c:pt idx="28">
                  <c:v>200.76</c:v>
                </c:pt>
                <c:pt idx="29">
                  <c:v>207.03</c:v>
                </c:pt>
                <c:pt idx="30">
                  <c:v>209.53</c:v>
                </c:pt>
                <c:pt idx="31">
                  <c:v>213.29</c:v>
                </c:pt>
                <c:pt idx="32">
                  <c:v>215.82</c:v>
                </c:pt>
                <c:pt idx="33">
                  <c:v>219.63</c:v>
                </c:pt>
                <c:pt idx="34">
                  <c:v>220.9</c:v>
                </c:pt>
                <c:pt idx="35">
                  <c:v>223.97</c:v>
                </c:pt>
                <c:pt idx="36">
                  <c:v>230.51</c:v>
                </c:pt>
                <c:pt idx="37">
                  <c:v>235.69</c:v>
                </c:pt>
                <c:pt idx="38">
                  <c:v>236.99</c:v>
                </c:pt>
                <c:pt idx="39">
                  <c:v>238.29</c:v>
                </c:pt>
                <c:pt idx="40">
                  <c:v>239.58</c:v>
                </c:pt>
                <c:pt idx="41">
                  <c:v>240.89</c:v>
                </c:pt>
                <c:pt idx="42">
                  <c:v>244.8</c:v>
                </c:pt>
                <c:pt idx="43">
                  <c:v>253.26</c:v>
                </c:pt>
                <c:pt idx="44">
                  <c:v>254.56</c:v>
                </c:pt>
                <c:pt idx="45">
                  <c:v>255.87</c:v>
                </c:pt>
                <c:pt idx="46">
                  <c:v>257.17</c:v>
                </c:pt>
                <c:pt idx="47">
                  <c:v>261.08</c:v>
                </c:pt>
                <c:pt idx="48">
                  <c:v>263.69</c:v>
                </c:pt>
                <c:pt idx="49">
                  <c:v>267.60000000000002</c:v>
                </c:pt>
                <c:pt idx="50">
                  <c:v>270.60000000000002</c:v>
                </c:pt>
                <c:pt idx="51">
                  <c:v>270.69</c:v>
                </c:pt>
                <c:pt idx="52">
                  <c:v>273.38</c:v>
                </c:pt>
                <c:pt idx="53">
                  <c:v>277.2</c:v>
                </c:pt>
                <c:pt idx="54">
                  <c:v>278.52</c:v>
                </c:pt>
                <c:pt idx="55">
                  <c:v>287.42</c:v>
                </c:pt>
                <c:pt idx="56">
                  <c:v>299.25</c:v>
                </c:pt>
                <c:pt idx="57">
                  <c:v>311.39999999999998</c:v>
                </c:pt>
                <c:pt idx="58">
                  <c:v>322.55</c:v>
                </c:pt>
              </c:numCache>
            </c:numRef>
          </c:xVal>
          <c:yVal>
            <c:numRef>
              <c:f>'Three Years'!$B$3:$B$61</c:f>
              <c:numCache>
                <c:formatCode>General</c:formatCode>
                <c:ptCount val="59"/>
                <c:pt idx="0">
                  <c:v>139.41</c:v>
                </c:pt>
                <c:pt idx="1">
                  <c:v>136.4</c:v>
                </c:pt>
                <c:pt idx="2">
                  <c:v>134.12</c:v>
                </c:pt>
                <c:pt idx="3">
                  <c:v>139.13999999999999</c:v>
                </c:pt>
                <c:pt idx="4">
                  <c:v>145.86000000000001</c:v>
                </c:pt>
                <c:pt idx="5">
                  <c:v>134.07</c:v>
                </c:pt>
                <c:pt idx="6">
                  <c:v>138.09</c:v>
                </c:pt>
                <c:pt idx="7">
                  <c:v>135.21</c:v>
                </c:pt>
                <c:pt idx="8">
                  <c:v>145.22999999999999</c:v>
                </c:pt>
                <c:pt idx="9">
                  <c:v>144.58000000000001</c:v>
                </c:pt>
                <c:pt idx="10">
                  <c:v>142.87</c:v>
                </c:pt>
                <c:pt idx="11">
                  <c:v>151.6</c:v>
                </c:pt>
                <c:pt idx="12">
                  <c:v>147.83000000000001</c:v>
                </c:pt>
                <c:pt idx="13">
                  <c:v>153.87</c:v>
                </c:pt>
                <c:pt idx="14">
                  <c:v>148.66</c:v>
                </c:pt>
                <c:pt idx="15">
                  <c:v>147.04</c:v>
                </c:pt>
                <c:pt idx="16">
                  <c:v>144.44999999999999</c:v>
                </c:pt>
                <c:pt idx="17">
                  <c:v>139.49</c:v>
                </c:pt>
                <c:pt idx="18">
                  <c:v>139.83000000000001</c:v>
                </c:pt>
                <c:pt idx="19">
                  <c:v>154.93</c:v>
                </c:pt>
                <c:pt idx="20">
                  <c:v>148.6</c:v>
                </c:pt>
                <c:pt idx="21">
                  <c:v>151.12</c:v>
                </c:pt>
                <c:pt idx="22">
                  <c:v>147.66999999999999</c:v>
                </c:pt>
                <c:pt idx="23">
                  <c:v>148.51</c:v>
                </c:pt>
                <c:pt idx="24">
                  <c:v>153.44</c:v>
                </c:pt>
                <c:pt idx="25">
                  <c:v>153.47</c:v>
                </c:pt>
                <c:pt idx="26">
                  <c:v>151.01</c:v>
                </c:pt>
                <c:pt idx="27">
                  <c:v>153.38999999999999</c:v>
                </c:pt>
                <c:pt idx="28">
                  <c:v>155.12</c:v>
                </c:pt>
                <c:pt idx="29">
                  <c:v>155.35</c:v>
                </c:pt>
                <c:pt idx="30">
                  <c:v>154.68</c:v>
                </c:pt>
                <c:pt idx="31">
                  <c:v>158.41</c:v>
                </c:pt>
                <c:pt idx="32">
                  <c:v>159.52000000000001</c:v>
                </c:pt>
                <c:pt idx="33">
                  <c:v>158.05000000000001</c:v>
                </c:pt>
                <c:pt idx="34">
                  <c:v>156.47</c:v>
                </c:pt>
                <c:pt idx="35">
                  <c:v>163.81</c:v>
                </c:pt>
                <c:pt idx="36">
                  <c:v>164.69</c:v>
                </c:pt>
                <c:pt idx="37">
                  <c:v>165.98</c:v>
                </c:pt>
                <c:pt idx="38">
                  <c:v>164.68</c:v>
                </c:pt>
                <c:pt idx="39">
                  <c:v>165.66</c:v>
                </c:pt>
                <c:pt idx="40">
                  <c:v>165.37</c:v>
                </c:pt>
                <c:pt idx="41">
                  <c:v>162.57</c:v>
                </c:pt>
                <c:pt idx="42">
                  <c:v>163.25</c:v>
                </c:pt>
                <c:pt idx="43">
                  <c:v>164.94</c:v>
                </c:pt>
                <c:pt idx="44">
                  <c:v>171.33</c:v>
                </c:pt>
                <c:pt idx="45">
                  <c:v>177.93</c:v>
                </c:pt>
                <c:pt idx="46">
                  <c:v>188.1</c:v>
                </c:pt>
                <c:pt idx="47">
                  <c:v>201.73</c:v>
                </c:pt>
                <c:pt idx="48">
                  <c:v>212.32</c:v>
                </c:pt>
                <c:pt idx="49">
                  <c:v>229.4</c:v>
                </c:pt>
                <c:pt idx="50">
                  <c:v>230.8</c:v>
                </c:pt>
                <c:pt idx="51">
                  <c:v>237.8</c:v>
                </c:pt>
                <c:pt idx="52">
                  <c:v>238.2</c:v>
                </c:pt>
                <c:pt idx="53">
                  <c:v>239.36</c:v>
                </c:pt>
                <c:pt idx="54">
                  <c:v>238.4</c:v>
                </c:pt>
                <c:pt idx="55">
                  <c:v>238.01</c:v>
                </c:pt>
                <c:pt idx="56">
                  <c:v>241.14</c:v>
                </c:pt>
                <c:pt idx="57">
                  <c:v>230.87</c:v>
                </c:pt>
                <c:pt idx="58">
                  <c:v>213.45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0-EA33-4239-A28D-AF7305D8DE1C}"/>
            </c:ext>
          </c:extLst>
        </c:ser>
        <c:ser>
          <c:idx val="1"/>
          <c:order val="1"/>
          <c:tx>
            <c:v>Year 32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0"/>
            <c:spPr>
              <a:solidFill>
                <a:srgbClr val="521B93"/>
              </a:solidFill>
              <a:ln w="9525">
                <a:noFill/>
              </a:ln>
              <a:effectLst/>
            </c:spPr>
          </c:marker>
          <c:xVal>
            <c:numRef>
              <c:f>'Three Years'!$F$3:$F$45</c:f>
              <c:numCache>
                <c:formatCode>General</c:formatCode>
                <c:ptCount val="43"/>
                <c:pt idx="0">
                  <c:v>207.83500000000001</c:v>
                </c:pt>
                <c:pt idx="1">
                  <c:v>207.935</c:v>
                </c:pt>
                <c:pt idx="2">
                  <c:v>210.4</c:v>
                </c:pt>
                <c:pt idx="3">
                  <c:v>211.59100000000001</c:v>
                </c:pt>
                <c:pt idx="4">
                  <c:v>215.98099999999999</c:v>
                </c:pt>
                <c:pt idx="5">
                  <c:v>222.45</c:v>
                </c:pt>
                <c:pt idx="6">
                  <c:v>223.73</c:v>
                </c:pt>
                <c:pt idx="7">
                  <c:v>227.48</c:v>
                </c:pt>
                <c:pt idx="8">
                  <c:v>227.58</c:v>
                </c:pt>
                <c:pt idx="9">
                  <c:v>229.393</c:v>
                </c:pt>
                <c:pt idx="10">
                  <c:v>230.17</c:v>
                </c:pt>
                <c:pt idx="11">
                  <c:v>232.76</c:v>
                </c:pt>
                <c:pt idx="12">
                  <c:v>235.35</c:v>
                </c:pt>
                <c:pt idx="13">
                  <c:v>238.47</c:v>
                </c:pt>
                <c:pt idx="14">
                  <c:v>239.77</c:v>
                </c:pt>
                <c:pt idx="15">
                  <c:v>239.88</c:v>
                </c:pt>
                <c:pt idx="16">
                  <c:v>242.38</c:v>
                </c:pt>
                <c:pt idx="17">
                  <c:v>247.7</c:v>
                </c:pt>
                <c:pt idx="18">
                  <c:v>249.01</c:v>
                </c:pt>
                <c:pt idx="19">
                  <c:v>253.46</c:v>
                </c:pt>
                <c:pt idx="20">
                  <c:v>254.76</c:v>
                </c:pt>
                <c:pt idx="21">
                  <c:v>257.48</c:v>
                </c:pt>
                <c:pt idx="22">
                  <c:v>261.29000000000002</c:v>
                </c:pt>
                <c:pt idx="23">
                  <c:v>261.39</c:v>
                </c:pt>
                <c:pt idx="24">
                  <c:v>262.58999999999997</c:v>
                </c:pt>
                <c:pt idx="25">
                  <c:v>267.89</c:v>
                </c:pt>
                <c:pt idx="26">
                  <c:v>268.42</c:v>
                </c:pt>
                <c:pt idx="27">
                  <c:v>271.11</c:v>
                </c:pt>
                <c:pt idx="28">
                  <c:v>273.69</c:v>
                </c:pt>
                <c:pt idx="29">
                  <c:v>280.14</c:v>
                </c:pt>
                <c:pt idx="30">
                  <c:v>281.39</c:v>
                </c:pt>
                <c:pt idx="31">
                  <c:v>285.72000000000003</c:v>
                </c:pt>
                <c:pt idx="32">
                  <c:v>289.51</c:v>
                </c:pt>
                <c:pt idx="33">
                  <c:v>297.10000000000002</c:v>
                </c:pt>
                <c:pt idx="34">
                  <c:v>304.95999999999998</c:v>
                </c:pt>
                <c:pt idx="35">
                  <c:v>307.49</c:v>
                </c:pt>
                <c:pt idx="36">
                  <c:v>309.8</c:v>
                </c:pt>
                <c:pt idx="37">
                  <c:v>321.11</c:v>
                </c:pt>
                <c:pt idx="38">
                  <c:v>323.33999999999997</c:v>
                </c:pt>
                <c:pt idx="39">
                  <c:v>324.49</c:v>
                </c:pt>
                <c:pt idx="40">
                  <c:v>330.88</c:v>
                </c:pt>
                <c:pt idx="41">
                  <c:v>338.56</c:v>
                </c:pt>
                <c:pt idx="42">
                  <c:v>348.83</c:v>
                </c:pt>
              </c:numCache>
            </c:numRef>
          </c:xVal>
          <c:yVal>
            <c:numRef>
              <c:f>'Three Years'!$G$3:$G$45</c:f>
              <c:numCache>
                <c:formatCode>General</c:formatCode>
                <c:ptCount val="43"/>
                <c:pt idx="0">
                  <c:v>145.94999999999999</c:v>
                </c:pt>
                <c:pt idx="1">
                  <c:v>152.97999999999999</c:v>
                </c:pt>
                <c:pt idx="2">
                  <c:v>148.36799999999999</c:v>
                </c:pt>
                <c:pt idx="3">
                  <c:v>152.91</c:v>
                </c:pt>
                <c:pt idx="4">
                  <c:v>157.79</c:v>
                </c:pt>
                <c:pt idx="5">
                  <c:v>157.28</c:v>
                </c:pt>
                <c:pt idx="6">
                  <c:v>156.72300000000001</c:v>
                </c:pt>
                <c:pt idx="7">
                  <c:v>156.12</c:v>
                </c:pt>
                <c:pt idx="8">
                  <c:v>160.99799999999999</c:v>
                </c:pt>
                <c:pt idx="9">
                  <c:v>157.64699999999999</c:v>
                </c:pt>
                <c:pt idx="10">
                  <c:v>157.46</c:v>
                </c:pt>
                <c:pt idx="11">
                  <c:v>159.85</c:v>
                </c:pt>
                <c:pt idx="12">
                  <c:v>160.58000000000001</c:v>
                </c:pt>
                <c:pt idx="13">
                  <c:v>161.22</c:v>
                </c:pt>
                <c:pt idx="14">
                  <c:v>165.9</c:v>
                </c:pt>
                <c:pt idx="15">
                  <c:v>170.09</c:v>
                </c:pt>
                <c:pt idx="16">
                  <c:v>167.74</c:v>
                </c:pt>
                <c:pt idx="17">
                  <c:v>162.55500000000001</c:v>
                </c:pt>
                <c:pt idx="18">
                  <c:v>155.86000000000001</c:v>
                </c:pt>
                <c:pt idx="19">
                  <c:v>177.14</c:v>
                </c:pt>
                <c:pt idx="20">
                  <c:v>175.12</c:v>
                </c:pt>
                <c:pt idx="21">
                  <c:v>160.49</c:v>
                </c:pt>
                <c:pt idx="22">
                  <c:v>214.44</c:v>
                </c:pt>
                <c:pt idx="23">
                  <c:v>195.3</c:v>
                </c:pt>
                <c:pt idx="24">
                  <c:v>213.76</c:v>
                </c:pt>
                <c:pt idx="25">
                  <c:v>223.84</c:v>
                </c:pt>
                <c:pt idx="26">
                  <c:v>245.66</c:v>
                </c:pt>
                <c:pt idx="27">
                  <c:v>235.85</c:v>
                </c:pt>
                <c:pt idx="28">
                  <c:v>238.88</c:v>
                </c:pt>
                <c:pt idx="29">
                  <c:v>239.28</c:v>
                </c:pt>
                <c:pt idx="30">
                  <c:v>238.9</c:v>
                </c:pt>
                <c:pt idx="31">
                  <c:v>245.12</c:v>
                </c:pt>
                <c:pt idx="32">
                  <c:v>245.05</c:v>
                </c:pt>
                <c:pt idx="33">
                  <c:v>238.941</c:v>
                </c:pt>
                <c:pt idx="34">
                  <c:v>235.48</c:v>
                </c:pt>
                <c:pt idx="35">
                  <c:v>233.4</c:v>
                </c:pt>
                <c:pt idx="36">
                  <c:v>231.49</c:v>
                </c:pt>
                <c:pt idx="37">
                  <c:v>215.56</c:v>
                </c:pt>
                <c:pt idx="38">
                  <c:v>208.67</c:v>
                </c:pt>
                <c:pt idx="39">
                  <c:v>205.71</c:v>
                </c:pt>
                <c:pt idx="40">
                  <c:v>203.43</c:v>
                </c:pt>
                <c:pt idx="41">
                  <c:v>183.97</c:v>
                </c:pt>
                <c:pt idx="42">
                  <c:v>163.57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1-EA33-4239-A28D-AF7305D8DE1C}"/>
            </c:ext>
          </c:extLst>
        </c:ser>
        <c:ser>
          <c:idx val="2"/>
          <c:order val="2"/>
          <c:tx>
            <c:v>Year 33</c:v>
          </c:tx>
          <c:spPr>
            <a:ln w="25400" cap="rnd">
              <a:noFill/>
              <a:round/>
            </a:ln>
            <a:effectLst/>
          </c:spPr>
          <c:marker>
            <c:symbol val="circle"/>
            <c:size val="13"/>
            <c:spPr>
              <a:solidFill>
                <a:srgbClr val="006551"/>
              </a:solidFill>
              <a:ln w="9525">
                <a:solidFill>
                  <a:schemeClr val="accent3"/>
                </a:solidFill>
              </a:ln>
              <a:effectLst/>
            </c:spPr>
          </c:marker>
          <c:xVal>
            <c:numRef>
              <c:f>'Three Years'!$I$3:$I$69</c:f>
              <c:numCache>
                <c:formatCode>0.00</c:formatCode>
                <c:ptCount val="67"/>
                <c:pt idx="0">
                  <c:v>143.37</c:v>
                </c:pt>
                <c:pt idx="1">
                  <c:v>147.35</c:v>
                </c:pt>
                <c:pt idx="2">
                  <c:v>148.02000000000001</c:v>
                </c:pt>
                <c:pt idx="3">
                  <c:v>148.02000000000001</c:v>
                </c:pt>
                <c:pt idx="4">
                  <c:v>150.12</c:v>
                </c:pt>
                <c:pt idx="5">
                  <c:v>151.18</c:v>
                </c:pt>
                <c:pt idx="6">
                  <c:v>152.66999999999999</c:v>
                </c:pt>
                <c:pt idx="7">
                  <c:v>154.37</c:v>
                </c:pt>
                <c:pt idx="8">
                  <c:v>158.55000000000001</c:v>
                </c:pt>
                <c:pt idx="9">
                  <c:v>161.38</c:v>
                </c:pt>
                <c:pt idx="10">
                  <c:v>161.82</c:v>
                </c:pt>
                <c:pt idx="11">
                  <c:v>169</c:v>
                </c:pt>
                <c:pt idx="12">
                  <c:v>169.68</c:v>
                </c:pt>
                <c:pt idx="13">
                  <c:v>170.13</c:v>
                </c:pt>
                <c:pt idx="14">
                  <c:v>173.52</c:v>
                </c:pt>
                <c:pt idx="15">
                  <c:v>180.51</c:v>
                </c:pt>
                <c:pt idx="16">
                  <c:v>180.98</c:v>
                </c:pt>
                <c:pt idx="17">
                  <c:v>181.68</c:v>
                </c:pt>
                <c:pt idx="18">
                  <c:v>185.19</c:v>
                </c:pt>
                <c:pt idx="19">
                  <c:v>187.42</c:v>
                </c:pt>
                <c:pt idx="20">
                  <c:v>189.32</c:v>
                </c:pt>
                <c:pt idx="21">
                  <c:v>192.91</c:v>
                </c:pt>
                <c:pt idx="22">
                  <c:v>193.4</c:v>
                </c:pt>
                <c:pt idx="23">
                  <c:v>195.81</c:v>
                </c:pt>
                <c:pt idx="24">
                  <c:v>196.54</c:v>
                </c:pt>
                <c:pt idx="25">
                  <c:v>205.73</c:v>
                </c:pt>
                <c:pt idx="26">
                  <c:v>206.97</c:v>
                </c:pt>
                <c:pt idx="27">
                  <c:v>207.47</c:v>
                </c:pt>
                <c:pt idx="28">
                  <c:v>208.22</c:v>
                </c:pt>
                <c:pt idx="29">
                  <c:v>213.84</c:v>
                </c:pt>
                <c:pt idx="30">
                  <c:v>216.38</c:v>
                </c:pt>
                <c:pt idx="31">
                  <c:v>219.43</c:v>
                </c:pt>
                <c:pt idx="32">
                  <c:v>225.16</c:v>
                </c:pt>
                <c:pt idx="33">
                  <c:v>227.22</c:v>
                </c:pt>
                <c:pt idx="34">
                  <c:v>233.68</c:v>
                </c:pt>
                <c:pt idx="35">
                  <c:v>236.91</c:v>
                </c:pt>
                <c:pt idx="36">
                  <c:v>237.43</c:v>
                </c:pt>
                <c:pt idx="37">
                  <c:v>238.21</c:v>
                </c:pt>
                <c:pt idx="38">
                  <c:v>244.73</c:v>
                </c:pt>
                <c:pt idx="39">
                  <c:v>245.88</c:v>
                </c:pt>
                <c:pt idx="40">
                  <c:v>253.2</c:v>
                </c:pt>
                <c:pt idx="41">
                  <c:v>253.72</c:v>
                </c:pt>
                <c:pt idx="42">
                  <c:v>254.51</c:v>
                </c:pt>
                <c:pt idx="43">
                  <c:v>255.03</c:v>
                </c:pt>
                <c:pt idx="44">
                  <c:v>255.81</c:v>
                </c:pt>
                <c:pt idx="45">
                  <c:v>257.12</c:v>
                </c:pt>
                <c:pt idx="46">
                  <c:v>259.60000000000002</c:v>
                </c:pt>
                <c:pt idx="47">
                  <c:v>260.36</c:v>
                </c:pt>
                <c:pt idx="48">
                  <c:v>260.88</c:v>
                </c:pt>
                <c:pt idx="49">
                  <c:v>264.79000000000002</c:v>
                </c:pt>
                <c:pt idx="50">
                  <c:v>271.38</c:v>
                </c:pt>
                <c:pt idx="51">
                  <c:v>283.56</c:v>
                </c:pt>
                <c:pt idx="52">
                  <c:v>284.83</c:v>
                </c:pt>
                <c:pt idx="53">
                  <c:v>285.33999999999997</c:v>
                </c:pt>
                <c:pt idx="54">
                  <c:v>285.33999999999997</c:v>
                </c:pt>
                <c:pt idx="55">
                  <c:v>297.98</c:v>
                </c:pt>
                <c:pt idx="56">
                  <c:v>298.48</c:v>
                </c:pt>
                <c:pt idx="57">
                  <c:v>305.2</c:v>
                </c:pt>
                <c:pt idx="58">
                  <c:v>305.92999999999961</c:v>
                </c:pt>
                <c:pt idx="59">
                  <c:v>306.42</c:v>
                </c:pt>
                <c:pt idx="60">
                  <c:v>310.04000000000002</c:v>
                </c:pt>
                <c:pt idx="61">
                  <c:v>312.44</c:v>
                </c:pt>
                <c:pt idx="62">
                  <c:v>313.72000000000003</c:v>
                </c:pt>
                <c:pt idx="63">
                  <c:v>314.2</c:v>
                </c:pt>
                <c:pt idx="64">
                  <c:v>317.75</c:v>
                </c:pt>
                <c:pt idx="65">
                  <c:v>322.98</c:v>
                </c:pt>
                <c:pt idx="66">
                  <c:v>334.89</c:v>
                </c:pt>
              </c:numCache>
            </c:numRef>
          </c:xVal>
          <c:yVal>
            <c:numRef>
              <c:f>'Three Years'!$J$3:$J$69</c:f>
              <c:numCache>
                <c:formatCode>0</c:formatCode>
                <c:ptCount val="67"/>
                <c:pt idx="0">
                  <c:v>136</c:v>
                </c:pt>
                <c:pt idx="1">
                  <c:v>147</c:v>
                </c:pt>
                <c:pt idx="2">
                  <c:v>140</c:v>
                </c:pt>
                <c:pt idx="3">
                  <c:v>140</c:v>
                </c:pt>
                <c:pt idx="4">
                  <c:v>133</c:v>
                </c:pt>
                <c:pt idx="5">
                  <c:v>146</c:v>
                </c:pt>
                <c:pt idx="6">
                  <c:v>120</c:v>
                </c:pt>
                <c:pt idx="7">
                  <c:v>130</c:v>
                </c:pt>
                <c:pt idx="8">
                  <c:v>122</c:v>
                </c:pt>
                <c:pt idx="9">
                  <c:v>135</c:v>
                </c:pt>
                <c:pt idx="10">
                  <c:v>138</c:v>
                </c:pt>
                <c:pt idx="11">
                  <c:v>137</c:v>
                </c:pt>
                <c:pt idx="12">
                  <c:v>137</c:v>
                </c:pt>
                <c:pt idx="13">
                  <c:v>135</c:v>
                </c:pt>
                <c:pt idx="14">
                  <c:v>130</c:v>
                </c:pt>
                <c:pt idx="15">
                  <c:v>139</c:v>
                </c:pt>
                <c:pt idx="16">
                  <c:v>148</c:v>
                </c:pt>
                <c:pt idx="17">
                  <c:v>142</c:v>
                </c:pt>
                <c:pt idx="18">
                  <c:v>137</c:v>
                </c:pt>
                <c:pt idx="19">
                  <c:v>133</c:v>
                </c:pt>
                <c:pt idx="20">
                  <c:v>130</c:v>
                </c:pt>
                <c:pt idx="21">
                  <c:v>142</c:v>
                </c:pt>
                <c:pt idx="22">
                  <c:v>132</c:v>
                </c:pt>
                <c:pt idx="23">
                  <c:v>145</c:v>
                </c:pt>
                <c:pt idx="24">
                  <c:v>147</c:v>
                </c:pt>
                <c:pt idx="25">
                  <c:v>149</c:v>
                </c:pt>
                <c:pt idx="26">
                  <c:v>145</c:v>
                </c:pt>
                <c:pt idx="27">
                  <c:v>151</c:v>
                </c:pt>
                <c:pt idx="28">
                  <c:v>141</c:v>
                </c:pt>
                <c:pt idx="29">
                  <c:v>154</c:v>
                </c:pt>
                <c:pt idx="30">
                  <c:v>158</c:v>
                </c:pt>
                <c:pt idx="31">
                  <c:v>150</c:v>
                </c:pt>
                <c:pt idx="32">
                  <c:v>146</c:v>
                </c:pt>
                <c:pt idx="33">
                  <c:v>164</c:v>
                </c:pt>
                <c:pt idx="34">
                  <c:v>165</c:v>
                </c:pt>
                <c:pt idx="35">
                  <c:v>165</c:v>
                </c:pt>
                <c:pt idx="36">
                  <c:v>158</c:v>
                </c:pt>
                <c:pt idx="37">
                  <c:v>164</c:v>
                </c:pt>
                <c:pt idx="38">
                  <c:v>167</c:v>
                </c:pt>
                <c:pt idx="39">
                  <c:v>164</c:v>
                </c:pt>
                <c:pt idx="40">
                  <c:v>180</c:v>
                </c:pt>
                <c:pt idx="41">
                  <c:v>201</c:v>
                </c:pt>
                <c:pt idx="42">
                  <c:v>190</c:v>
                </c:pt>
                <c:pt idx="43">
                  <c:v>212</c:v>
                </c:pt>
                <c:pt idx="44">
                  <c:v>196</c:v>
                </c:pt>
                <c:pt idx="45">
                  <c:v>204</c:v>
                </c:pt>
                <c:pt idx="46">
                  <c:v>231</c:v>
                </c:pt>
                <c:pt idx="47">
                  <c:v>221</c:v>
                </c:pt>
                <c:pt idx="48">
                  <c:v>239</c:v>
                </c:pt>
                <c:pt idx="49">
                  <c:v>243</c:v>
                </c:pt>
                <c:pt idx="50">
                  <c:v>234</c:v>
                </c:pt>
                <c:pt idx="51">
                  <c:v>239</c:v>
                </c:pt>
                <c:pt idx="52">
                  <c:v>238</c:v>
                </c:pt>
                <c:pt idx="53">
                  <c:v>247</c:v>
                </c:pt>
                <c:pt idx="54">
                  <c:v>247</c:v>
                </c:pt>
                <c:pt idx="55">
                  <c:v>236</c:v>
                </c:pt>
                <c:pt idx="56">
                  <c:v>242</c:v>
                </c:pt>
                <c:pt idx="57">
                  <c:v>235</c:v>
                </c:pt>
                <c:pt idx="58">
                  <c:v>235</c:v>
                </c:pt>
                <c:pt idx="59">
                  <c:v>236</c:v>
                </c:pt>
                <c:pt idx="60">
                  <c:v>231</c:v>
                </c:pt>
                <c:pt idx="62">
                  <c:v>231</c:v>
                </c:pt>
                <c:pt idx="63">
                  <c:v>226</c:v>
                </c:pt>
                <c:pt idx="64">
                  <c:v>224</c:v>
                </c:pt>
                <c:pt idx="65">
                  <c:v>215</c:v>
                </c:pt>
                <c:pt idx="66">
                  <c:v>194</c:v>
                </c:pt>
              </c:numCache>
            </c:numRef>
          </c:yVal>
          <c:smooth val="0"/>
          <c:extLst>
            <c:ext xmlns:c16="http://schemas.microsoft.com/office/drawing/2014/chart" uri="{C3380CC4-5D6E-409C-BE32-E72D297353CC}">
              <c16:uniqueId val="{00000002-EA33-4239-A28D-AF7305D8DE1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416555728"/>
        <c:axId val="912228272"/>
      </c:scatterChart>
      <c:valAx>
        <c:axId val="416555728"/>
        <c:scaling>
          <c:orientation val="minMax"/>
          <c:max val="340"/>
          <c:min val="200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0" spcFirstLastPara="1" vertOverflow="ellipsis" vert="horz" wrap="square" anchor="ctr" anchorCtr="1"/>
              <a:lstStyle/>
              <a:p>
                <a:pPr>
                  <a:defRPr sz="24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sz="2400" b="1" dirty="0">
                    <a:latin typeface="Baskerville" charset="0"/>
                    <a:ea typeface="Baskerville" charset="0"/>
                    <a:cs typeface="Baskerville" charset="0"/>
                  </a:rPr>
                  <a:t>Solar Longitude, Ls (°)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0" spcFirstLastPara="1" vertOverflow="ellipsis" vert="horz" wrap="square" anchor="ctr" anchorCtr="1"/>
            <a:lstStyle/>
            <a:p>
              <a:pPr>
                <a:defRPr sz="24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" charset="0"/>
                <a:ea typeface="Gill Sans" charset="0"/>
                <a:cs typeface="Gill Sans" charset="0"/>
              </a:defRPr>
            </a:pPr>
            <a:endParaRPr lang="en-US"/>
          </a:p>
        </c:txPr>
        <c:crossAx val="912228272"/>
        <c:crosses val="autoZero"/>
        <c:crossBetween val="midCat"/>
      </c:valAx>
      <c:valAx>
        <c:axId val="912228272"/>
        <c:scaling>
          <c:orientation val="minMax"/>
          <c:min val="14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Baskerville" charset="0"/>
                    <a:ea typeface="Baskerville" charset="0"/>
                    <a:cs typeface="Baskerville" charset="0"/>
                  </a:defRPr>
                </a:pPr>
                <a:r>
                  <a:rPr lang="en-US" sz="2400" b="1">
                    <a:latin typeface="Baskerville" charset="0"/>
                    <a:ea typeface="Baskerville" charset="0"/>
                    <a:cs typeface="Baskerville" charset="0"/>
                  </a:rPr>
                  <a:t>Average Temperature (K)</a:t>
                </a:r>
              </a:p>
            </c:rich>
          </c:tx>
          <c:layout/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2400" b="1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Baskerville" charset="0"/>
                  <a:ea typeface="Baskerville" charset="0"/>
                  <a:cs typeface="Baskerville" charset="0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24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Gill Sans" charset="0"/>
                <a:ea typeface="Gill Sans" charset="0"/>
                <a:cs typeface="Gill Sans" charset="0"/>
              </a:defRPr>
            </a:pPr>
            <a:endParaRPr lang="en-US"/>
          </a:p>
        </c:txPr>
        <c:crossAx val="416555728"/>
        <c:crosses val="autoZero"/>
        <c:crossBetween val="midCat"/>
      </c:valAx>
      <c:spPr>
        <a:noFill/>
        <a:ln>
          <a:noFill/>
        </a:ln>
        <a:effectLst/>
      </c:spPr>
    </c:plotArea>
    <c:legend>
      <c:legendPos val="t"/>
      <c:layout>
        <c:manualLayout>
          <c:xMode val="edge"/>
          <c:yMode val="edge"/>
          <c:x val="0.265705872703412"/>
          <c:y val="8.9152461941726605E-3"/>
          <c:w val="0.64775475721784803"/>
          <c:h val="7.8410643259582496E-2"/>
        </c:manualLayout>
      </c:layout>
      <c:overlay val="1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24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Baskerville" charset="0"/>
              <a:ea typeface="Baskerville" charset="0"/>
              <a:cs typeface="Baskerville" charset="0"/>
            </a:defRPr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40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19050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13CD16-1C71-A642-AA5E-38163FDB81C7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430F70-9672-4F45-93B5-2849B49D10D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201084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30F70-9672-4F45-93B5-2849B49D10DF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43547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Figure 1: </a:t>
            </a:r>
            <a:r>
              <a:rPr lang="en-US" b="1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CO</a:t>
            </a:r>
            <a:r>
              <a:rPr lang="en-US" b="1" baseline="-2500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2</a:t>
            </a:r>
            <a:r>
              <a:rPr lang="en-US" b="1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 ice-covered surface near the South Pole of Mars</a:t>
            </a:r>
            <a:r>
              <a:rPr lang="en-US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. Visible THEMIS Image at solar longitude (Ls) 174.8°, early spring, of a region centered near 99°E and 86°S at 18 m per pixel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30F70-9672-4F45-93B5-2849B49D10DF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8880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Figure 2: </a:t>
            </a:r>
            <a:r>
              <a:rPr lang="en-US" b="1" dirty="0" smtClean="0">
                <a:latin typeface="Baskerville" charset="0"/>
                <a:ea typeface="Baskerville" charset="0"/>
                <a:cs typeface="Baskerville" charset="0"/>
              </a:rPr>
              <a:t>Effects of CO</a:t>
            </a:r>
            <a:r>
              <a:rPr lang="en-US" b="1" baseline="-25000" dirty="0" smtClean="0">
                <a:latin typeface="Baskerville" charset="0"/>
                <a:ea typeface="Baskerville" charset="0"/>
                <a:cs typeface="Baskerville" charset="0"/>
              </a:rPr>
              <a:t>2</a:t>
            </a:r>
            <a:r>
              <a:rPr lang="en-US" b="1" dirty="0" smtClean="0">
                <a:latin typeface="Baskerville" charset="0"/>
                <a:ea typeface="Baskerville" charset="0"/>
                <a:cs typeface="Baskerville" charset="0"/>
              </a:rPr>
              <a:t> gas jets and deposition 71 sols later (early summer).</a:t>
            </a: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 Visible THEMIS Image of the same region at Ls 213°.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30F70-9672-4F45-93B5-2849B49D10DF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6894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Figure 3: Infrared THEMIS Image (false-color) at Ls 257° for Mars year 31, for the region centered near 99°E and 86°S at 100 m per pixel. The colors represent temperatures. 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30F70-9672-4F45-93B5-2849B49D10D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63886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Figure 3: Average </a:t>
            </a:r>
            <a:r>
              <a:rPr lang="en-US" sz="1200" dirty="0" smtClean="0">
                <a:latin typeface="Baskerville" charset="0"/>
                <a:ea typeface="Baskerville" charset="0"/>
                <a:cs typeface="Baskerville" charset="0"/>
              </a:rPr>
              <a:t>Surface </a:t>
            </a: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Temperatures for Areas A1, A2, A3 as a function of Ls for Mars Year 31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30F70-9672-4F45-93B5-2849B49D10DF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97814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>
                <a:latin typeface="Baskerville" charset="0"/>
                <a:ea typeface="Baskerville" charset="0"/>
                <a:cs typeface="Baskerville" charset="0"/>
              </a:rPr>
              <a:t>Figure 5: Avg. Temperatures vs. Ls for Area A1 for Years 31, 32, and 33.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7430F70-9672-4F45-93B5-2849B49D10DF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9018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76D6-F354-194A-98EC-01266288AFC1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B27AC-C8F6-DB4D-835D-A58E815B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4334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76D6-F354-194A-98EC-01266288AFC1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B27AC-C8F6-DB4D-835D-A58E815B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89024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76D6-F354-194A-98EC-01266288AFC1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B27AC-C8F6-DB4D-835D-A58E815B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03686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76D6-F354-194A-98EC-01266288AFC1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B27AC-C8F6-DB4D-835D-A58E815B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58305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76D6-F354-194A-98EC-01266288AFC1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B27AC-C8F6-DB4D-835D-A58E815B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987365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76D6-F354-194A-98EC-01266288AFC1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B27AC-C8F6-DB4D-835D-A58E815B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9763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76D6-F354-194A-98EC-01266288AFC1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B27AC-C8F6-DB4D-835D-A58E815B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170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76D6-F354-194A-98EC-01266288AFC1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B27AC-C8F6-DB4D-835D-A58E815B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79020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76D6-F354-194A-98EC-01266288AFC1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B27AC-C8F6-DB4D-835D-A58E815B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9813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76D6-F354-194A-98EC-01266288AFC1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B27AC-C8F6-DB4D-835D-A58E815B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96332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CD76D6-F354-194A-98EC-01266288AFC1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2B27AC-C8F6-DB4D-835D-A58E815B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120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CD76D6-F354-194A-98EC-01266288AFC1}" type="datetimeFigureOut">
              <a:rPr lang="en-US" smtClean="0"/>
              <a:t>4/3/2018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62B27AC-C8F6-DB4D-835D-A58E815B77A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56325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>
          <a:blip r:embed="rId2">
            <a:alphaModFix amt="6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222872" cy="6886938"/>
          </a:xfrm>
          <a:prstGeom prst="rect">
            <a:avLst/>
          </a:prstGeom>
        </p:spPr>
      </p:pic>
      <p:sp>
        <p:nvSpPr>
          <p:cNvPr id="5" name="Text Box 30"/>
          <p:cNvSpPr txBox="1">
            <a:spLocks noChangeArrowheads="1"/>
          </p:cNvSpPr>
          <p:nvPr/>
        </p:nvSpPr>
        <p:spPr bwMode="auto">
          <a:xfrm>
            <a:off x="0" y="212202"/>
            <a:ext cx="12222872" cy="3785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0" tIns="45688" rIns="91370" bIns="45688">
            <a:spAutoFit/>
          </a:bodyPr>
          <a:lstStyle/>
          <a:p>
            <a:pPr algn="ctr" defTabSz="3135313">
              <a:spcBef>
                <a:spcPct val="50000"/>
              </a:spcBef>
            </a:pPr>
            <a:r>
              <a:rPr lang="en-US" sz="6000" b="1" dirty="0" smtClean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Seasonal Temperature Variations and CO</a:t>
            </a:r>
            <a:r>
              <a:rPr lang="en-US" sz="6000" b="1" baseline="-25000" dirty="0" smtClean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2</a:t>
            </a:r>
            <a:r>
              <a:rPr lang="en-US" sz="6000" b="1" dirty="0" smtClean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rPr>
              <a:t> Sublimation Activity Near the Martian South Pole</a:t>
            </a:r>
            <a:endParaRPr lang="en-US" sz="6000" b="1" dirty="0">
              <a:solidFill>
                <a:schemeClr val="bg1"/>
              </a:solidFill>
              <a:latin typeface="Gill Sans" charset="0"/>
              <a:ea typeface="Gill Sans" charset="0"/>
              <a:cs typeface="Gill Sans" charset="0"/>
            </a:endParaRPr>
          </a:p>
        </p:txBody>
      </p:sp>
      <p:sp>
        <p:nvSpPr>
          <p:cNvPr id="3" name="Text Box 31"/>
          <p:cNvSpPr txBox="1">
            <a:spLocks noChangeArrowheads="1"/>
          </p:cNvSpPr>
          <p:nvPr/>
        </p:nvSpPr>
        <p:spPr bwMode="auto">
          <a:xfrm>
            <a:off x="1" y="4324099"/>
            <a:ext cx="12222872" cy="7078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370" tIns="45688" rIns="91370" bIns="45688">
            <a:spAutoFit/>
          </a:bodyPr>
          <a:lstStyle/>
          <a:p>
            <a:pPr algn="ctr" defTabSz="3135313">
              <a:spcBef>
                <a:spcPct val="50000"/>
              </a:spcBef>
            </a:pPr>
            <a:r>
              <a:rPr lang="en-US" sz="4000" b="1" dirty="0" smtClean="0">
                <a:latin typeface="Baskerville" charset="0"/>
                <a:ea typeface="Baskerville" charset="0"/>
                <a:cs typeface="Baskerville" charset="0"/>
              </a:rPr>
              <a:t>Paras Angell and Phil Christensen</a:t>
            </a:r>
            <a:endParaRPr lang="en-US" sz="4000" b="1" dirty="0"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4" name="Text Box 32"/>
          <p:cNvSpPr txBox="1">
            <a:spLocks noChangeArrowheads="1"/>
          </p:cNvSpPr>
          <p:nvPr/>
        </p:nvSpPr>
        <p:spPr bwMode="auto">
          <a:xfrm>
            <a:off x="0" y="5158197"/>
            <a:ext cx="12222872" cy="12003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3135313"/>
            <a:r>
              <a:rPr lang="en-US" sz="3600" dirty="0" smtClean="0">
                <a:latin typeface="Baskerville" charset="0"/>
                <a:ea typeface="Baskerville" charset="0"/>
                <a:cs typeface="Baskerville" charset="0"/>
              </a:rPr>
              <a:t>School of Earth and Space Exploration, </a:t>
            </a:r>
          </a:p>
          <a:p>
            <a:pPr algn="ctr" defTabSz="3135313"/>
            <a:r>
              <a:rPr lang="en-US" sz="3600" dirty="0" smtClean="0">
                <a:latin typeface="Baskerville" charset="0"/>
                <a:ea typeface="Baskerville" charset="0"/>
                <a:cs typeface="Baskerville" charset="0"/>
              </a:rPr>
              <a:t>Arizona State University</a:t>
            </a:r>
            <a:endParaRPr lang="en-US" sz="3600" dirty="0"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6" y="5948664"/>
            <a:ext cx="2123736" cy="61804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812" y="5986684"/>
            <a:ext cx="1846163" cy="5800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5159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15153" y="1"/>
            <a:ext cx="1176169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521B93"/>
                </a:solidFill>
                <a:latin typeface="Futura Medium" charset="0"/>
                <a:ea typeface="Futura Medium" charset="0"/>
                <a:cs typeface="Futura Medium" charset="0"/>
              </a:rPr>
              <a:t>Acknowledgments</a:t>
            </a:r>
            <a:endParaRPr lang="en-US" sz="4400" b="1" dirty="0">
              <a:solidFill>
                <a:srgbClr val="521B93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3164" y="1016944"/>
            <a:ext cx="11761695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I </a:t>
            </a:r>
            <a:r>
              <a:rPr lang="en-US" sz="2800" dirty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would like to </a:t>
            </a:r>
            <a:r>
              <a:rPr lang="en-US" sz="2800" dirty="0" smtClean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thank NASA </a:t>
            </a:r>
            <a:r>
              <a:rPr lang="en-US" sz="2800" dirty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Space Grant and NASA for </a:t>
            </a:r>
            <a:r>
              <a:rPr lang="en-US" sz="2800" dirty="0" smtClean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this amazing opportunity to conduct research.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solidFill>
                <a:srgbClr val="006551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My mentor, Prof. Phil Christensen for inspiration and guidance.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solidFill>
                <a:srgbClr val="006551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Members of the JMARS team for help with image processing.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solidFill>
                <a:srgbClr val="006551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 smtClean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Prof. Tom Sharp for leading the ASU/NASA Space Grant Program.</a:t>
            </a:r>
          </a:p>
          <a:p>
            <a:pPr marL="457200" indent="-457200">
              <a:buFont typeface="Arial" charset="0"/>
              <a:buChar char="•"/>
            </a:pPr>
            <a:endParaRPr lang="en-US" sz="2800" dirty="0" smtClean="0">
              <a:solidFill>
                <a:srgbClr val="006551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>
              <a:buFont typeface="Arial" charset="0"/>
              <a:buChar char="•"/>
            </a:pPr>
            <a:r>
              <a:rPr lang="en-US" sz="2800" dirty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Ms. Desiree </a:t>
            </a:r>
            <a:r>
              <a:rPr lang="en-US" sz="2800" dirty="0" smtClean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Crawl for organizing and coordinating this program.</a:t>
            </a:r>
            <a:endParaRPr lang="en-US" sz="2800" dirty="0">
              <a:solidFill>
                <a:srgbClr val="006551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pic>
        <p:nvPicPr>
          <p:cNvPr id="8" name="Picture 7" descr="footer space grant.tif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65652"/>
            <a:ext cx="12208024" cy="1192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5830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74162" y="1142815"/>
            <a:ext cx="7735519" cy="50860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buFont typeface="Arial" charset="0"/>
              <a:buChar char="•"/>
            </a:pPr>
            <a:r>
              <a:rPr lang="en-US" sz="295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Seasonal layer of CO</a:t>
            </a:r>
            <a:r>
              <a:rPr lang="en-US" sz="2950" baseline="-2500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2 </a:t>
            </a:r>
            <a:r>
              <a:rPr lang="en-US" sz="295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ice</a:t>
            </a:r>
          </a:p>
          <a:p>
            <a:pPr marL="685800" indent="-685800">
              <a:buFont typeface="Arial" charset="0"/>
              <a:buChar char="•"/>
            </a:pPr>
            <a:endParaRPr lang="en-US" sz="2950" dirty="0" smtClean="0">
              <a:solidFill>
                <a:srgbClr val="011893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685800" indent="-685800">
              <a:buFont typeface="Arial" charset="0"/>
              <a:buChar char="•"/>
            </a:pPr>
            <a:r>
              <a:rPr lang="en-US" sz="295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Seasons on Mars measured in Solar Longitude</a:t>
            </a:r>
          </a:p>
          <a:p>
            <a:pPr marL="685800" indent="-685800">
              <a:buFont typeface="Arial" charset="0"/>
              <a:buChar char="•"/>
            </a:pPr>
            <a:endParaRPr lang="en-US" sz="2950" dirty="0" smtClean="0">
              <a:solidFill>
                <a:srgbClr val="011893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685800" indent="-685800">
              <a:buFont typeface="Arial" charset="0"/>
              <a:buChar char="•"/>
            </a:pPr>
            <a:r>
              <a:rPr lang="en-US" sz="295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CO</a:t>
            </a:r>
            <a:r>
              <a:rPr lang="en-US" sz="2950" baseline="-2500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2</a:t>
            </a:r>
            <a:r>
              <a:rPr lang="en-US" sz="295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 ice sublimates in spring and summer</a:t>
            </a:r>
          </a:p>
          <a:p>
            <a:pPr marL="685800" indent="-685800">
              <a:buFont typeface="Arial" charset="0"/>
              <a:buChar char="•"/>
            </a:pPr>
            <a:endParaRPr lang="en-US" sz="2950" dirty="0" smtClean="0">
              <a:solidFill>
                <a:srgbClr val="011893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685800" indent="-685800">
              <a:buFont typeface="Arial" charset="0"/>
              <a:buChar char="•"/>
            </a:pPr>
            <a:r>
              <a:rPr lang="en-US" sz="295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Visible Images</a:t>
            </a:r>
          </a:p>
          <a:p>
            <a:pPr marL="685800" indent="-685800">
              <a:buFont typeface="Arial" charset="0"/>
              <a:buChar char="•"/>
            </a:pPr>
            <a:endParaRPr lang="en-US" sz="2950" dirty="0" smtClean="0">
              <a:solidFill>
                <a:srgbClr val="011893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685800" indent="-685800">
              <a:buFont typeface="Arial" charset="0"/>
              <a:buChar char="•"/>
            </a:pPr>
            <a:r>
              <a:rPr lang="en-US" sz="295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Thermal Infrared Images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371959" y="257627"/>
            <a:ext cx="78153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942093"/>
                </a:solidFill>
                <a:latin typeface="Futura Medium" charset="0"/>
                <a:ea typeface="Futura Medium" charset="0"/>
                <a:cs typeface="Futura Medium" charset="0"/>
              </a:rPr>
              <a:t>The South Pole of Mars</a:t>
            </a:r>
            <a:endParaRPr lang="en-US" sz="4400" b="1" dirty="0">
              <a:solidFill>
                <a:srgbClr val="942093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3300" y="3733800"/>
            <a:ext cx="3568700" cy="31242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30196" y="0"/>
            <a:ext cx="3461804" cy="3494826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687100" y="6024888"/>
            <a:ext cx="780910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en-US" sz="2000" dirty="0">
                <a:latin typeface="Baskerville" charset="0"/>
                <a:ea typeface="Baskerville" charset="0"/>
                <a:cs typeface="Baskerville" charset="0"/>
              </a:rPr>
              <a:t>South Polar i</a:t>
            </a:r>
            <a:r>
              <a:rPr lang="en-US" sz="2000" dirty="0" smtClean="0">
                <a:latin typeface="Baskerville" charset="0"/>
                <a:ea typeface="Baskerville" charset="0"/>
                <a:cs typeface="Baskerville" charset="0"/>
              </a:rPr>
              <a:t>ce cap, </a:t>
            </a:r>
            <a:r>
              <a:rPr lang="en-US" sz="2000" dirty="0" err="1" smtClean="0">
                <a:latin typeface="Baskerville" charset="0"/>
                <a:ea typeface="Baskerville" charset="0"/>
                <a:cs typeface="Baskerville" charset="0"/>
              </a:rPr>
              <a:t>NASA.gov</a:t>
            </a:r>
            <a:r>
              <a:rPr lang="en-US" sz="2000" dirty="0" smtClean="0">
                <a:latin typeface="Baskerville" charset="0"/>
                <a:ea typeface="Baskerville" charset="0"/>
                <a:cs typeface="Baskerville" charset="0"/>
              </a:rPr>
              <a:t> </a:t>
            </a:r>
          </a:p>
          <a:p>
            <a:pPr algn="r"/>
            <a:r>
              <a:rPr lang="en-US" sz="2000" dirty="0" smtClean="0">
                <a:latin typeface="Baskerville" charset="0"/>
                <a:ea typeface="Baskerville" charset="0"/>
                <a:cs typeface="Baskerville" charset="0"/>
              </a:rPr>
              <a:t>THEMIS camera onboard NASA’s Mars Odyssey spacecraft</a:t>
            </a:r>
          </a:p>
        </p:txBody>
      </p:sp>
    </p:spTree>
    <p:extLst>
      <p:ext uri="{BB962C8B-B14F-4D97-AF65-F5344CB8AC3E}">
        <p14:creationId xmlns:p14="http://schemas.microsoft.com/office/powerpoint/2010/main" val="1461360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5162" y="-76929"/>
            <a:ext cx="11860351" cy="916481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74" y="943401"/>
            <a:ext cx="6319777" cy="5920386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937439" y="0"/>
            <a:ext cx="8506752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rgbClr val="942093"/>
                </a:solidFill>
                <a:latin typeface="Futura Medium" charset="0"/>
                <a:ea typeface="Futura Medium" charset="0"/>
                <a:cs typeface="Futura Medium" charset="0"/>
              </a:rPr>
              <a:t>How Do Spots and Streaks Form?</a:t>
            </a:r>
            <a:endParaRPr lang="en-US" sz="4400" b="1" dirty="0">
              <a:solidFill>
                <a:srgbClr val="942093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72161" y="5193145"/>
            <a:ext cx="5996659" cy="1454244"/>
          </a:xfrm>
          <a:prstGeom prst="rect">
            <a:avLst/>
          </a:prstGeom>
          <a:solidFill>
            <a:srgbClr val="00FD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marL="457200" indent="-457200" defTabSz="3135313">
              <a:buFont typeface="Arial" charset="0"/>
              <a:buChar char="•"/>
            </a:pPr>
            <a:r>
              <a:rPr lang="en-US" sz="295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Pressure builds</a:t>
            </a:r>
          </a:p>
          <a:p>
            <a:pPr marL="457200" indent="-457200" defTabSz="3135313">
              <a:buFont typeface="Arial" charset="0"/>
              <a:buChar char="•"/>
            </a:pPr>
            <a:r>
              <a:rPr lang="en-US" sz="295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CO</a:t>
            </a:r>
            <a:r>
              <a:rPr lang="en-US" sz="2950" baseline="-2500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2</a:t>
            </a:r>
            <a:r>
              <a:rPr lang="en-US" sz="295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 gas jets erupt spewing dust </a:t>
            </a:r>
          </a:p>
          <a:p>
            <a:pPr marL="457200" indent="-457200" defTabSz="3135313">
              <a:buFont typeface="Arial" charset="0"/>
              <a:buChar char="•"/>
            </a:pPr>
            <a:r>
              <a:rPr lang="en-US" sz="295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Dust deposited on surface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51"/>
          <a:stretch/>
        </p:blipFill>
        <p:spPr>
          <a:xfrm>
            <a:off x="6406882" y="4439189"/>
            <a:ext cx="5779626" cy="191237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6435523" y="6393473"/>
            <a:ext cx="57294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60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Basal sublimation model</a:t>
            </a:r>
            <a:r>
              <a:rPr lang="en-US" sz="1600" dirty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,</a:t>
            </a:r>
            <a:r>
              <a:rPr lang="en-US" sz="160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 (</a:t>
            </a:r>
            <a:r>
              <a:rPr lang="en-US" sz="1600" dirty="0" err="1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Kieffer</a:t>
            </a:r>
            <a:r>
              <a:rPr lang="en-US" sz="160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, Christensen, Titus 2006)</a:t>
            </a:r>
            <a:r>
              <a:rPr lang="en-US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 </a:t>
            </a:r>
            <a:endParaRPr lang="en-US" dirty="0">
              <a:solidFill>
                <a:srgbClr val="011893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6331351" y="943401"/>
            <a:ext cx="5671597" cy="14542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 defTabSz="3135313">
              <a:buFont typeface="Arial" charset="0"/>
              <a:buChar char="•"/>
            </a:pPr>
            <a:r>
              <a:rPr lang="en-US" sz="2950" dirty="0" smtClean="0">
                <a:solidFill>
                  <a:srgbClr val="521B93"/>
                </a:solidFill>
                <a:latin typeface="Baskerville" charset="0"/>
                <a:ea typeface="Baskerville" charset="0"/>
                <a:cs typeface="Baskerville" charset="0"/>
              </a:rPr>
              <a:t>Ice layer is on top of regolith</a:t>
            </a:r>
          </a:p>
          <a:p>
            <a:pPr marL="457200" indent="-457200" defTabSz="3135313">
              <a:buFont typeface="Arial" charset="0"/>
              <a:buChar char="•"/>
            </a:pPr>
            <a:r>
              <a:rPr lang="en-US" sz="2950" dirty="0" smtClean="0">
                <a:solidFill>
                  <a:srgbClr val="521B93"/>
                </a:solidFill>
                <a:latin typeface="Baskerville" charset="0"/>
                <a:ea typeface="Baskerville" charset="0"/>
                <a:cs typeface="Baskerville" charset="0"/>
              </a:rPr>
              <a:t>Sublimation occurs from bottom of CO</a:t>
            </a:r>
            <a:r>
              <a:rPr lang="en-US" sz="2950" baseline="-25000" dirty="0" smtClean="0">
                <a:solidFill>
                  <a:srgbClr val="521B93"/>
                </a:solidFill>
                <a:latin typeface="Baskerville" charset="0"/>
                <a:ea typeface="Baskerville" charset="0"/>
                <a:cs typeface="Baskerville" charset="0"/>
              </a:rPr>
              <a:t>2</a:t>
            </a:r>
            <a:r>
              <a:rPr lang="en-US" sz="2950" dirty="0" smtClean="0">
                <a:solidFill>
                  <a:srgbClr val="521B93"/>
                </a:solidFill>
                <a:latin typeface="Baskerville" charset="0"/>
                <a:ea typeface="Baskerville" charset="0"/>
                <a:cs typeface="Baskerville" charset="0"/>
              </a:rPr>
              <a:t> ice layer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05611" y="1117053"/>
            <a:ext cx="5996659" cy="584775"/>
          </a:xfrm>
          <a:prstGeom prst="rect">
            <a:avLst/>
          </a:prstGeom>
          <a:solidFill>
            <a:srgbClr val="00FDFF">
              <a:alpha val="50196"/>
            </a:srgbClr>
          </a:solidFill>
        </p:spPr>
        <p:txBody>
          <a:bodyPr wrap="square" rtlCol="0">
            <a:spAutoFit/>
          </a:bodyPr>
          <a:lstStyle/>
          <a:p>
            <a:pPr algn="ctr" defTabSz="3135313"/>
            <a:r>
              <a:rPr lang="en-US" sz="320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Dark spots and streaks</a:t>
            </a:r>
          </a:p>
        </p:txBody>
      </p:sp>
    </p:spTree>
    <p:extLst>
      <p:ext uri="{BB962C8B-B14F-4D97-AF65-F5344CB8AC3E}">
        <p14:creationId xmlns:p14="http://schemas.microsoft.com/office/powerpoint/2010/main" val="1767828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22729" y="114380"/>
            <a:ext cx="11474824" cy="791936"/>
          </a:xfrm>
        </p:spPr>
        <p:txBody>
          <a:bodyPr>
            <a:normAutofit/>
          </a:bodyPr>
          <a:lstStyle/>
          <a:p>
            <a:r>
              <a:rPr lang="en-US" sz="4400" b="1" dirty="0" smtClean="0">
                <a:solidFill>
                  <a:srgbClr val="521B93"/>
                </a:solidFill>
                <a:latin typeface="Futura Medium" charset="0"/>
                <a:ea typeface="Futura Medium" charset="0"/>
                <a:cs typeface="Futura Medium" charset="0"/>
              </a:rPr>
              <a:t>THEMIS Visible Images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02739" y="1284790"/>
            <a:ext cx="5052387" cy="5274490"/>
          </a:xfrm>
        </p:spPr>
        <p:txBody>
          <a:bodyPr>
            <a:normAutofit fontScale="92500" lnSpcReduction="10000"/>
          </a:bodyPr>
          <a:lstStyle/>
          <a:p>
            <a:pPr marL="457200" indent="-457200" algn="l" defTabSz="3135313">
              <a:buFont typeface="Arial" charset="0"/>
              <a:buChar char="•"/>
            </a:pPr>
            <a:r>
              <a:rPr lang="en-US" sz="3200" dirty="0" smtClean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Area of Study: 86°S/99°E</a:t>
            </a:r>
          </a:p>
          <a:p>
            <a:pPr marL="457200" indent="-457200" algn="l" defTabSz="3135313">
              <a:buFont typeface="Arial" charset="0"/>
              <a:buChar char="•"/>
            </a:pPr>
            <a:r>
              <a:rPr lang="en-US" sz="3200" dirty="0" smtClean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4 km x 4 km regions</a:t>
            </a:r>
          </a:p>
          <a:p>
            <a:pPr marL="457200" indent="-457200" algn="l" defTabSz="3135313">
              <a:buFont typeface="Arial" charset="0"/>
              <a:buChar char="•"/>
            </a:pPr>
            <a:endParaRPr lang="en-US" sz="3200" dirty="0" smtClean="0">
              <a:solidFill>
                <a:srgbClr val="006551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 algn="l" defTabSz="3135313">
              <a:buFont typeface="Arial" charset="0"/>
              <a:buChar char="•"/>
            </a:pPr>
            <a:r>
              <a:rPr lang="en-US" sz="3200" dirty="0" smtClean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Visible image in early spring (Ls 175°)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6551"/>
                </a:solidFill>
                <a:effectLst/>
                <a:latin typeface="Baskerville" charset="0"/>
                <a:ea typeface="Baskerville" charset="0"/>
                <a:cs typeface="Baskerville" charset="0"/>
              </a:rPr>
              <a:t> </a:t>
            </a:r>
          </a:p>
          <a:p>
            <a:pPr marL="457200" indent="-457200" algn="l" defTabSz="3135313">
              <a:buFont typeface="Arial" charset="0"/>
              <a:buChar char="•"/>
            </a:pPr>
            <a:endParaRPr kumimoji="0" lang="en-US" sz="3200" b="0" i="0" u="none" strike="noStrike" cap="none" normalizeH="0" baseline="0" dirty="0" smtClean="0">
              <a:ln>
                <a:noFill/>
              </a:ln>
              <a:solidFill>
                <a:srgbClr val="006551"/>
              </a:solidFill>
              <a:effectLst/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 algn="l" defTabSz="3135313">
              <a:buFont typeface="Arial" charset="0"/>
              <a:buChar char="•"/>
            </a:pP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06551"/>
                </a:solidFill>
                <a:effectLst/>
                <a:latin typeface="Baskerville" charset="0"/>
                <a:ea typeface="Baskerville" charset="0"/>
                <a:cs typeface="Baskerville" charset="0"/>
              </a:rPr>
              <a:t>Regions A2 &amp; A3 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rgbClr val="006551"/>
                </a:solidFill>
                <a:effectLst/>
                <a:latin typeface="Baskerville" charset="0"/>
                <a:ea typeface="Baskerville" charset="0"/>
                <a:cs typeface="Baskerville" charset="0"/>
              </a:rPr>
              <a:t>have many dark spots </a:t>
            </a:r>
          </a:p>
          <a:p>
            <a:pPr marL="457200" indent="-457200" algn="l" defTabSz="3135313">
              <a:buFont typeface="Arial" charset="0"/>
              <a:buChar char="•"/>
            </a:pPr>
            <a:endParaRPr kumimoji="0" lang="en-US" sz="3200" b="0" i="0" u="none" strike="noStrike" cap="none" normalizeH="0" dirty="0" smtClean="0">
              <a:ln>
                <a:noFill/>
              </a:ln>
              <a:solidFill>
                <a:srgbClr val="006551"/>
              </a:solidFill>
              <a:effectLst/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 algn="l" defTabSz="3135313">
              <a:buFont typeface="Arial" charset="0"/>
              <a:buChar char="•"/>
            </a:pP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rgbClr val="006551"/>
                </a:solidFill>
                <a:effectLst/>
                <a:latin typeface="Baskerville" charset="0"/>
                <a:ea typeface="Baskerville" charset="0"/>
                <a:cs typeface="Baskerville" charset="0"/>
              </a:rPr>
              <a:t>A1 dark spots have yet to form</a:t>
            </a:r>
          </a:p>
        </p:txBody>
      </p:sp>
      <p:grpSp>
        <p:nvGrpSpPr>
          <p:cNvPr id="4" name="Group 3"/>
          <p:cNvGrpSpPr/>
          <p:nvPr/>
        </p:nvGrpSpPr>
        <p:grpSpPr>
          <a:xfrm>
            <a:off x="5348639" y="906316"/>
            <a:ext cx="6843361" cy="4861027"/>
            <a:chOff x="0" y="0"/>
            <a:chExt cx="6400800" cy="4546664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400800" cy="4546664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488756" y="1844701"/>
              <a:ext cx="10583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Gill Sans" charset="0"/>
                  <a:ea typeface="Gill Sans" charset="0"/>
                  <a:cs typeface="Gill Sans" charset="0"/>
                </a:rPr>
                <a:t>138 K</a:t>
              </a:r>
              <a:endParaRPr lang="en-US" sz="280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209921" y="3380628"/>
              <a:ext cx="10583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138 K</a:t>
              </a:r>
              <a:endParaRPr lang="en-US" sz="28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375865" y="535386"/>
              <a:ext cx="10583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Gill Sans" charset="0"/>
                  <a:ea typeface="Gill Sans" charset="0"/>
                  <a:cs typeface="Gill Sans" charset="0"/>
                </a:rPr>
                <a:t>137 K</a:t>
              </a:r>
              <a:endParaRPr lang="en-US" sz="280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597350" y="1026802"/>
              <a:ext cx="5934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Baskerville" charset="0"/>
                  <a:ea typeface="Baskerville" charset="0"/>
                  <a:cs typeface="Baskerville" charset="0"/>
                </a:rPr>
                <a:t>A</a:t>
              </a:r>
              <a:r>
                <a:rPr lang="en-US" sz="3200" b="1" baseline="-25000" dirty="0" smtClean="0">
                  <a:latin typeface="Baskerville" charset="0"/>
                  <a:ea typeface="Baskerville" charset="0"/>
                  <a:cs typeface="Baskerville" charset="0"/>
                </a:rPr>
                <a:t>1</a:t>
              </a:r>
              <a:endParaRPr lang="en-US" sz="3200" b="1" baseline="-25000" dirty="0">
                <a:latin typeface="Baskerville" charset="0"/>
                <a:ea typeface="Baskerville" charset="0"/>
                <a:cs typeface="Baskerville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81194" y="2546827"/>
              <a:ext cx="5934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Baskerville" charset="0"/>
                  <a:ea typeface="Baskerville" charset="0"/>
                  <a:cs typeface="Baskerville" charset="0"/>
                </a:rPr>
                <a:t>A</a:t>
              </a:r>
              <a:r>
                <a:rPr lang="en-US" sz="3200" b="1" baseline="-25000" dirty="0" smtClean="0">
                  <a:solidFill>
                    <a:schemeClr val="bg1"/>
                  </a:solidFill>
                  <a:latin typeface="Baskerville" charset="0"/>
                  <a:ea typeface="Baskerville" charset="0"/>
                  <a:cs typeface="Baskerville" charset="0"/>
                </a:rPr>
                <a:t>2</a:t>
              </a:r>
              <a:endParaRPr lang="en-US" sz="3200" b="1" baseline="-25000" dirty="0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017198" y="1259926"/>
              <a:ext cx="5934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Baskerville" charset="0"/>
                  <a:ea typeface="Baskerville" charset="0"/>
                  <a:cs typeface="Baskerville" charset="0"/>
                </a:rPr>
                <a:t>A</a:t>
              </a:r>
              <a:r>
                <a:rPr lang="en-US" sz="3200" b="1" baseline="-25000" dirty="0">
                  <a:latin typeface="Baskerville" charset="0"/>
                  <a:ea typeface="Baskerville" charset="0"/>
                  <a:cs typeface="Baskerville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-600000">
              <a:off x="2499491" y="1610704"/>
              <a:ext cx="1024128" cy="950976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-2040000">
              <a:off x="4306491" y="231669"/>
              <a:ext cx="1097280" cy="1097280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-2280000">
              <a:off x="1120957" y="3108212"/>
              <a:ext cx="1152144" cy="1097280"/>
            </a:xfrm>
            <a:prstGeom prst="rect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A00"/>
                </a:solidFill>
              </a:endParaRPr>
            </a:p>
          </p:txBody>
        </p:sp>
      </p:grpSp>
      <p:sp>
        <p:nvSpPr>
          <p:cNvPr id="15" name="TextBox 14"/>
          <p:cNvSpPr txBox="1"/>
          <p:nvPr/>
        </p:nvSpPr>
        <p:spPr>
          <a:xfrm>
            <a:off x="5355126" y="5801262"/>
            <a:ext cx="687273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CO</a:t>
            </a:r>
            <a:r>
              <a:rPr lang="en-US" sz="2400" b="1" baseline="-2500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2</a:t>
            </a:r>
            <a:r>
              <a:rPr lang="en-US" sz="2400" b="1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 ice-covered surface near the South Pole of Mars</a:t>
            </a:r>
            <a:r>
              <a:rPr lang="en-US" sz="2400" b="1" dirty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 </a:t>
            </a:r>
            <a:r>
              <a:rPr lang="en-US" sz="2400" b="1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at Ls = 174.8°</a:t>
            </a:r>
          </a:p>
        </p:txBody>
      </p:sp>
      <p:sp>
        <p:nvSpPr>
          <p:cNvPr id="16" name="Up Arrow 15"/>
          <p:cNvSpPr/>
          <p:nvPr/>
        </p:nvSpPr>
        <p:spPr>
          <a:xfrm>
            <a:off x="10522727" y="4513918"/>
            <a:ext cx="343184" cy="71277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10782811" y="4547837"/>
            <a:ext cx="686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utura Medium" charset="0"/>
                <a:ea typeface="Futura Medium" charset="0"/>
                <a:cs typeface="Futura Medium" charset="0"/>
              </a:rPr>
              <a:t>N</a:t>
            </a:r>
            <a:endParaRPr lang="en-US" sz="4000" dirty="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92615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/>
          <p:cNvGrpSpPr/>
          <p:nvPr/>
        </p:nvGrpSpPr>
        <p:grpSpPr>
          <a:xfrm>
            <a:off x="4433104" y="931800"/>
            <a:ext cx="7758896" cy="5145085"/>
            <a:chOff x="0" y="-86378"/>
            <a:chExt cx="6400800" cy="4244503"/>
          </a:xfrm>
        </p:grpSpPr>
        <p:pic>
          <p:nvPicPr>
            <p:cNvPr id="5" name="Picture 4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6400800" cy="4158125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767049" y="1494850"/>
              <a:ext cx="10583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latin typeface="Gill Sans" charset="0"/>
                  <a:ea typeface="Gill Sans" charset="0"/>
                  <a:cs typeface="Gill Sans" charset="0"/>
                </a:rPr>
                <a:t>158 K</a:t>
              </a:r>
              <a:endParaRPr lang="en-US" sz="2800" dirty="0"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1480263" y="3022826"/>
              <a:ext cx="10583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160 K</a:t>
              </a:r>
              <a:endParaRPr lang="en-US" sz="28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4654158" y="185535"/>
              <a:ext cx="1058303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bg1"/>
                  </a:solidFill>
                  <a:latin typeface="Gill Sans" charset="0"/>
                  <a:ea typeface="Gill Sans" charset="0"/>
                  <a:cs typeface="Gill Sans" charset="0"/>
                </a:rPr>
                <a:t>158 K</a:t>
              </a:r>
              <a:endParaRPr lang="en-US" sz="2800" dirty="0">
                <a:solidFill>
                  <a:schemeClr val="bg1"/>
                </a:solidFill>
                <a:latin typeface="Gill Sans" charset="0"/>
                <a:ea typeface="Gill Sans" charset="0"/>
                <a:cs typeface="Gill Sans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2780231" y="676951"/>
              <a:ext cx="5934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latin typeface="Baskerville" charset="0"/>
                  <a:ea typeface="Baskerville" charset="0"/>
                  <a:cs typeface="Baskerville" charset="0"/>
                </a:rPr>
                <a:t>A</a:t>
              </a:r>
              <a:r>
                <a:rPr lang="en-US" sz="3200" b="1" baseline="-25000" dirty="0" smtClean="0">
                  <a:latin typeface="Baskerville" charset="0"/>
                  <a:ea typeface="Baskerville" charset="0"/>
                  <a:cs typeface="Baskerville" charset="0"/>
                </a:rPr>
                <a:t>1</a:t>
              </a:r>
              <a:endParaRPr lang="en-US" sz="3200" b="1" baseline="-25000" dirty="0">
                <a:latin typeface="Baskerville" charset="0"/>
                <a:ea typeface="Baskerville" charset="0"/>
                <a:cs typeface="Baskerville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1159487" y="2196976"/>
              <a:ext cx="5934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Baskerville" charset="0"/>
                  <a:ea typeface="Baskerville" charset="0"/>
                  <a:cs typeface="Baskerville" charset="0"/>
                </a:rPr>
                <a:t>A</a:t>
              </a:r>
              <a:r>
                <a:rPr lang="en-US" sz="3200" b="1" baseline="-25000" dirty="0" smtClean="0">
                  <a:solidFill>
                    <a:schemeClr val="bg1"/>
                  </a:solidFill>
                  <a:latin typeface="Baskerville" charset="0"/>
                  <a:ea typeface="Baskerville" charset="0"/>
                  <a:cs typeface="Baskerville" charset="0"/>
                </a:rPr>
                <a:t>2</a:t>
              </a:r>
              <a:endParaRPr lang="en-US" sz="3200" b="1" baseline="-25000" dirty="0">
                <a:solidFill>
                  <a:schemeClr val="bg1"/>
                </a:solidFill>
                <a:latin typeface="Baskerville" charset="0"/>
                <a:ea typeface="Baskerville" charset="0"/>
                <a:cs typeface="Baskerville" charset="0"/>
              </a:endParaRP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5295491" y="910075"/>
              <a:ext cx="59343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b="1" dirty="0" smtClean="0">
                  <a:solidFill>
                    <a:schemeClr val="bg1"/>
                  </a:solidFill>
                  <a:latin typeface="Baskerville" charset="0"/>
                  <a:ea typeface="Baskerville" charset="0"/>
                  <a:cs typeface="Baskerville" charset="0"/>
                </a:rPr>
                <a:t>A</a:t>
              </a:r>
              <a:r>
                <a:rPr lang="en-US" sz="3200" b="1" baseline="-25000" dirty="0">
                  <a:solidFill>
                    <a:schemeClr val="bg1"/>
                  </a:solidFill>
                  <a:latin typeface="Baskerville" charset="0"/>
                  <a:ea typeface="Baskerville" charset="0"/>
                  <a:cs typeface="Baskerville" charset="0"/>
                </a:rPr>
                <a:t>3</a:t>
              </a:r>
            </a:p>
          </p:txBody>
        </p:sp>
        <p:sp>
          <p:nvSpPr>
            <p:cNvPr id="12" name="Rectangle 11"/>
            <p:cNvSpPr/>
            <p:nvPr/>
          </p:nvSpPr>
          <p:spPr>
            <a:xfrm rot="-600000">
              <a:off x="2777784" y="1260853"/>
              <a:ext cx="1024128" cy="950976"/>
            </a:xfrm>
            <a:prstGeom prst="rect">
              <a:avLst/>
            </a:prstGeom>
            <a:noFill/>
            <a:ln w="508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/>
            <p:cNvSpPr/>
            <p:nvPr/>
          </p:nvSpPr>
          <p:spPr>
            <a:xfrm rot="-2040000">
              <a:off x="4560931" y="-86378"/>
              <a:ext cx="1097280" cy="1097280"/>
            </a:xfrm>
            <a:prstGeom prst="rect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/>
            <p:cNvSpPr/>
            <p:nvPr/>
          </p:nvSpPr>
          <p:spPr>
            <a:xfrm rot="-2280000">
              <a:off x="1399250" y="2758361"/>
              <a:ext cx="1152144" cy="1097280"/>
            </a:xfrm>
            <a:prstGeom prst="rect">
              <a:avLst/>
            </a:prstGeom>
            <a:noFill/>
            <a:ln w="50800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rgbClr val="00FA00"/>
                </a:solidFill>
              </a:endParaRPr>
            </a:p>
          </p:txBody>
        </p:sp>
      </p:grpSp>
      <p:sp>
        <p:nvSpPr>
          <p:cNvPr id="15" name="Title 1"/>
          <p:cNvSpPr txBox="1">
            <a:spLocks/>
          </p:cNvSpPr>
          <p:nvPr/>
        </p:nvSpPr>
        <p:spPr>
          <a:xfrm>
            <a:off x="322729" y="57495"/>
            <a:ext cx="11474824" cy="106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21B93"/>
                </a:solidFill>
                <a:latin typeface="Futura Medium" charset="0"/>
                <a:ea typeface="Futura Medium" charset="0"/>
                <a:cs typeface="Futura Medium" charset="0"/>
              </a:rPr>
              <a:t>Progression of CO</a:t>
            </a:r>
            <a:r>
              <a:rPr lang="en-US" b="1" baseline="-25000" dirty="0" smtClean="0">
                <a:solidFill>
                  <a:srgbClr val="521B93"/>
                </a:solidFill>
                <a:latin typeface="Futura Medium" charset="0"/>
                <a:ea typeface="Futura Medium" charset="0"/>
                <a:cs typeface="Futura Medium" charset="0"/>
              </a:rPr>
              <a:t>2</a:t>
            </a:r>
            <a:r>
              <a:rPr lang="en-US" b="1" dirty="0" smtClean="0">
                <a:solidFill>
                  <a:srgbClr val="521B93"/>
                </a:solidFill>
                <a:latin typeface="Futura Medium" charset="0"/>
                <a:ea typeface="Futura Medium" charset="0"/>
                <a:cs typeface="Futura Medium" charset="0"/>
              </a:rPr>
              <a:t> Sublimation</a:t>
            </a:r>
            <a:endParaRPr lang="en-US" b="1" dirty="0">
              <a:solidFill>
                <a:srgbClr val="521B93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16" name="Subtitle 2"/>
          <p:cNvSpPr txBox="1">
            <a:spLocks/>
          </p:cNvSpPr>
          <p:nvPr/>
        </p:nvSpPr>
        <p:spPr>
          <a:xfrm>
            <a:off x="28359" y="1036505"/>
            <a:ext cx="4297925" cy="583779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3135313">
              <a:buFont typeface="Arial" charset="0"/>
              <a:buChar char="•"/>
            </a:pPr>
            <a:r>
              <a:rPr kumimoji="0" lang="en-US" sz="2950" b="0" i="0" u="none" strike="noStrike" cap="none" normalizeH="0" dirty="0" smtClean="0">
                <a:ln>
                  <a:noFill/>
                </a:ln>
                <a:solidFill>
                  <a:srgbClr val="006551"/>
                </a:solidFill>
                <a:effectLst/>
                <a:latin typeface="Baskerville" charset="0"/>
                <a:ea typeface="Baskerville" charset="0"/>
                <a:cs typeface="Baskerville" charset="0"/>
              </a:rPr>
              <a:t>Sublimation of CO</a:t>
            </a:r>
            <a:r>
              <a:rPr kumimoji="0" lang="en-US" sz="2950" b="0" i="0" u="none" strike="noStrike" cap="none" normalizeH="0" baseline="-25000" dirty="0" smtClean="0">
                <a:ln>
                  <a:noFill/>
                </a:ln>
                <a:solidFill>
                  <a:srgbClr val="006551"/>
                </a:solidFill>
                <a:effectLst/>
                <a:latin typeface="Baskerville" charset="0"/>
                <a:ea typeface="Baskerville" charset="0"/>
                <a:cs typeface="Baskerville" charset="0"/>
              </a:rPr>
              <a:t>2</a:t>
            </a:r>
            <a:r>
              <a:rPr kumimoji="0" lang="en-US" sz="2950" b="0" i="0" u="none" strike="noStrike" cap="none" normalizeH="0" dirty="0" smtClean="0">
                <a:ln>
                  <a:noFill/>
                </a:ln>
                <a:solidFill>
                  <a:srgbClr val="006551"/>
                </a:solidFill>
                <a:effectLst/>
                <a:latin typeface="Baskerville" charset="0"/>
                <a:ea typeface="Baskerville" charset="0"/>
                <a:cs typeface="Baskerville" charset="0"/>
              </a:rPr>
              <a:t> ice in full swing</a:t>
            </a:r>
          </a:p>
          <a:p>
            <a:pPr marL="457200" indent="-457200" defTabSz="3135313">
              <a:buFont typeface="Arial" charset="0"/>
              <a:buChar char="•"/>
            </a:pPr>
            <a:endParaRPr kumimoji="0" lang="en-US" sz="2950" b="0" i="0" u="none" strike="noStrike" cap="none" normalizeH="0" dirty="0" smtClean="0">
              <a:ln>
                <a:noFill/>
              </a:ln>
              <a:solidFill>
                <a:srgbClr val="006551"/>
              </a:solidFill>
              <a:effectLst/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 defTabSz="3135313">
              <a:buFont typeface="Arial" charset="0"/>
              <a:buChar char="•"/>
            </a:pPr>
            <a:r>
              <a:rPr kumimoji="0" lang="en-US" sz="2950" b="0" i="0" u="none" strike="noStrike" cap="none" normalizeH="0" dirty="0" smtClean="0">
                <a:ln>
                  <a:noFill/>
                </a:ln>
                <a:solidFill>
                  <a:srgbClr val="006551"/>
                </a:solidFill>
                <a:effectLst/>
                <a:latin typeface="Baskerville" charset="0"/>
                <a:ea typeface="Baskerville" charset="0"/>
                <a:cs typeface="Baskerville" charset="0"/>
              </a:rPr>
              <a:t>A1 and A2 have dark streaks oriented NW</a:t>
            </a:r>
          </a:p>
          <a:p>
            <a:pPr marL="457200" indent="-457200" defTabSz="3135313">
              <a:buFont typeface="Arial" charset="0"/>
              <a:buChar char="•"/>
            </a:pPr>
            <a:endParaRPr kumimoji="0" lang="en-US" sz="2950" b="0" i="0" u="none" strike="noStrike" cap="none" normalizeH="0" dirty="0" smtClean="0">
              <a:ln>
                <a:noFill/>
              </a:ln>
              <a:solidFill>
                <a:srgbClr val="006551"/>
              </a:solidFill>
              <a:effectLst/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 defTabSz="3135313">
              <a:buFont typeface="Arial" charset="0"/>
              <a:buChar char="•"/>
            </a:pPr>
            <a:r>
              <a:rPr lang="en-US" sz="2950" dirty="0" smtClean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A3 covered with dark material</a:t>
            </a:r>
          </a:p>
          <a:p>
            <a:pPr marL="457200" indent="-457200" defTabSz="3135313">
              <a:buFont typeface="Arial" charset="0"/>
              <a:buChar char="•"/>
            </a:pPr>
            <a:endParaRPr lang="en-US" sz="2950" dirty="0" smtClean="0">
              <a:solidFill>
                <a:srgbClr val="006551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 defTabSz="3135313">
              <a:buFont typeface="Arial" charset="0"/>
              <a:buChar char="•"/>
            </a:pPr>
            <a:r>
              <a:rPr lang="en-US" sz="2950" dirty="0" smtClean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Temperatures have warmed up to ~160K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409954" y="6110804"/>
            <a:ext cx="778204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smtClean="0">
                <a:latin typeface="Baskerville" charset="0"/>
                <a:ea typeface="Baskerville" charset="0"/>
                <a:cs typeface="Baskerville" charset="0"/>
              </a:rPr>
              <a:t>Effects of CO</a:t>
            </a:r>
            <a:r>
              <a:rPr lang="en-US" sz="2400" b="1" baseline="-25000" dirty="0" smtClean="0">
                <a:latin typeface="Baskerville" charset="0"/>
                <a:ea typeface="Baskerville" charset="0"/>
                <a:cs typeface="Baskerville" charset="0"/>
              </a:rPr>
              <a:t>2</a:t>
            </a:r>
            <a:r>
              <a:rPr lang="en-US" sz="2400" b="1" dirty="0" smtClean="0">
                <a:latin typeface="Baskerville" charset="0"/>
                <a:ea typeface="Baskerville" charset="0"/>
                <a:cs typeface="Baskerville" charset="0"/>
              </a:rPr>
              <a:t> gas jets and deposition 71 sols later at Ls 213°</a:t>
            </a:r>
          </a:p>
        </p:txBody>
      </p:sp>
      <p:sp>
        <p:nvSpPr>
          <p:cNvPr id="19" name="Up Arrow 18"/>
          <p:cNvSpPr/>
          <p:nvPr/>
        </p:nvSpPr>
        <p:spPr>
          <a:xfrm>
            <a:off x="4653228" y="1539252"/>
            <a:ext cx="343184" cy="712777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4913312" y="1573171"/>
            <a:ext cx="68675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smtClean="0">
                <a:latin typeface="Futura Medium" charset="0"/>
                <a:ea typeface="Futura Medium" charset="0"/>
                <a:cs typeface="Futura Medium" charset="0"/>
              </a:rPr>
              <a:t>N</a:t>
            </a:r>
            <a:endParaRPr lang="en-US" sz="4000" dirty="0"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7116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1409" y="486132"/>
            <a:ext cx="7980591" cy="4340443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6649114" y="4948772"/>
            <a:ext cx="4928520" cy="1076216"/>
            <a:chOff x="5046234" y="5405417"/>
            <a:chExt cx="4928520" cy="1076216"/>
          </a:xfrm>
        </p:grpSpPr>
        <p:sp>
          <p:nvSpPr>
            <p:cNvPr id="5" name="Rectangle 4"/>
            <p:cNvSpPr/>
            <p:nvPr/>
          </p:nvSpPr>
          <p:spPr>
            <a:xfrm>
              <a:off x="5138070" y="5686975"/>
              <a:ext cx="4766314" cy="459182"/>
            </a:xfrm>
            <a:prstGeom prst="rect">
              <a:avLst/>
            </a:prstGeom>
            <a:gradFill flip="none" rotWithShape="1">
              <a:gsLst>
                <a:gs pos="3000">
                  <a:srgbClr val="7030A0"/>
                </a:gs>
                <a:gs pos="17000">
                  <a:srgbClr val="0070C0"/>
                </a:gs>
                <a:gs pos="46000">
                  <a:srgbClr val="00FA00"/>
                </a:gs>
                <a:gs pos="31000">
                  <a:srgbClr val="0096FF"/>
                </a:gs>
                <a:gs pos="86000">
                  <a:schemeClr val="accent2"/>
                </a:gs>
                <a:gs pos="67000">
                  <a:srgbClr val="FFFF00"/>
                </a:gs>
                <a:gs pos="100000">
                  <a:srgbClr val="FF0000"/>
                </a:gs>
              </a:gsLst>
              <a:lin ang="0" scaled="1"/>
              <a:tileRect/>
            </a:gra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5046234" y="5405417"/>
              <a:ext cx="520447" cy="293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170K</a:t>
              </a:r>
              <a:endParaRPr lang="en-US" dirty="0"/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5780913" y="5405417"/>
              <a:ext cx="520447" cy="293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180K</a:t>
              </a:r>
              <a:endParaRPr lang="en-US" dirty="0"/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6515592" y="5405417"/>
              <a:ext cx="520447" cy="293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190K</a:t>
              </a:r>
              <a:endParaRPr lang="en-US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719628" y="5405417"/>
              <a:ext cx="520447" cy="293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220K</a:t>
              </a:r>
              <a:endParaRPr lang="en-US" dirty="0"/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7250271" y="5405417"/>
              <a:ext cx="520447" cy="293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200K</a:t>
              </a:r>
              <a:endParaRPr lang="en-US" dirty="0"/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7984949" y="5405417"/>
              <a:ext cx="520447" cy="293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210K</a:t>
              </a:r>
              <a:endParaRPr lang="en-US" dirty="0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9454307" y="5405417"/>
              <a:ext cx="520447" cy="293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230K</a:t>
              </a:r>
              <a:endParaRPr lang="en-US" dirty="0"/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970205" y="6188596"/>
              <a:ext cx="1102044" cy="29303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Temperature</a:t>
              </a:r>
              <a:endParaRPr lang="en-US" dirty="0"/>
            </a:p>
          </p:txBody>
        </p:sp>
      </p:grpSp>
      <p:sp>
        <p:nvSpPr>
          <p:cNvPr id="16" name="Title 1"/>
          <p:cNvSpPr txBox="1">
            <a:spLocks/>
          </p:cNvSpPr>
          <p:nvPr/>
        </p:nvSpPr>
        <p:spPr>
          <a:xfrm>
            <a:off x="102810" y="546027"/>
            <a:ext cx="11474824" cy="106865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521B93"/>
                </a:solidFill>
                <a:latin typeface="Futura Medium" charset="0"/>
                <a:ea typeface="Futura Medium" charset="0"/>
                <a:cs typeface="Futura Medium" charset="0"/>
              </a:rPr>
              <a:t>Thermal </a:t>
            </a:r>
          </a:p>
          <a:p>
            <a:r>
              <a:rPr lang="en-US" b="1" dirty="0" smtClean="0">
                <a:solidFill>
                  <a:srgbClr val="521B93"/>
                </a:solidFill>
                <a:latin typeface="Futura Medium" charset="0"/>
                <a:ea typeface="Futura Medium" charset="0"/>
                <a:cs typeface="Futura Medium" charset="0"/>
              </a:rPr>
              <a:t>Infrared Studies</a:t>
            </a:r>
          </a:p>
          <a:p>
            <a:endParaRPr lang="en-US" b="1" dirty="0">
              <a:solidFill>
                <a:srgbClr val="521B93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178462" y="6232185"/>
            <a:ext cx="7946259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400" b="1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THEMIS Infrared Image (false-color) at Ls 257° </a:t>
            </a:r>
            <a:endParaRPr lang="en-US" sz="2400" b="1" dirty="0">
              <a:solidFill>
                <a:srgbClr val="011893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18" name="Subtitle 2"/>
          <p:cNvSpPr txBox="1">
            <a:spLocks/>
          </p:cNvSpPr>
          <p:nvPr/>
        </p:nvSpPr>
        <p:spPr>
          <a:xfrm>
            <a:off x="344990" y="1614678"/>
            <a:ext cx="3844158" cy="50791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3135313">
              <a:buFont typeface="Arial" charset="0"/>
              <a:buChar char="•"/>
            </a:pPr>
            <a:r>
              <a:rPr lang="en-US" sz="3200" dirty="0" smtClean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THEMIS Thermal Infrared Image</a:t>
            </a:r>
          </a:p>
          <a:p>
            <a:pPr marL="457200" indent="-457200" defTabSz="3135313">
              <a:buFont typeface="Arial" charset="0"/>
              <a:buChar char="•"/>
            </a:pPr>
            <a:endParaRPr lang="en-US" sz="3200" dirty="0" smtClean="0">
              <a:solidFill>
                <a:srgbClr val="006551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 defTabSz="3135313">
              <a:buFont typeface="Arial" charset="0"/>
              <a:buChar char="•"/>
            </a:pPr>
            <a:r>
              <a:rPr lang="en-US" sz="3200" dirty="0" smtClean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Average temperatures calculated using  JMARS software</a:t>
            </a:r>
          </a:p>
          <a:p>
            <a:pPr marL="457200" indent="-457200" defTabSz="3135313">
              <a:buFont typeface="Arial" charset="0"/>
              <a:buChar char="•"/>
            </a:pPr>
            <a:endParaRPr lang="en-US" sz="3200" dirty="0" smtClean="0">
              <a:solidFill>
                <a:srgbClr val="006551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 defTabSz="3135313">
              <a:buFont typeface="Arial" charset="0"/>
              <a:buChar char="•"/>
            </a:pPr>
            <a:r>
              <a:rPr lang="en-US" sz="3200" dirty="0" smtClean="0">
                <a:solidFill>
                  <a:srgbClr val="006551"/>
                </a:solidFill>
                <a:latin typeface="Baskerville" charset="0"/>
                <a:ea typeface="Baskerville" charset="0"/>
                <a:cs typeface="Baskerville" charset="0"/>
              </a:rPr>
              <a:t>Area A1 is colder than A2 and A3</a:t>
            </a:r>
            <a:endParaRPr lang="en-US" dirty="0" smtClean="0">
              <a:solidFill>
                <a:srgbClr val="006551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5972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8318079"/>
              </p:ext>
            </p:extLst>
          </p:nvPr>
        </p:nvGraphicFramePr>
        <p:xfrm>
          <a:off x="3767335" y="1141757"/>
          <a:ext cx="8441346" cy="45991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7" name="Rectangle 6"/>
          <p:cNvSpPr/>
          <p:nvPr/>
        </p:nvSpPr>
        <p:spPr bwMode="auto">
          <a:xfrm>
            <a:off x="3767334" y="6024282"/>
            <a:ext cx="8424665" cy="833718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Average Surface Temperatures for Areas A1, A2, A3 as a function of Ls for Mars Year 31.</a:t>
            </a:r>
            <a:endParaRPr lang="en-US" sz="2400" b="1" dirty="0">
              <a:solidFill>
                <a:srgbClr val="011893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8" name="Subtitle 2"/>
          <p:cNvSpPr txBox="1">
            <a:spLocks/>
          </p:cNvSpPr>
          <p:nvPr/>
        </p:nvSpPr>
        <p:spPr>
          <a:xfrm>
            <a:off x="172259" y="1038714"/>
            <a:ext cx="3496916" cy="56398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3135313">
              <a:buFont typeface="Arial" charset="0"/>
              <a:buChar char="•"/>
            </a:pPr>
            <a:r>
              <a:rPr lang="en-US" sz="3200" dirty="0" smtClean="0">
                <a:solidFill>
                  <a:srgbClr val="521B93"/>
                </a:solidFill>
                <a:latin typeface="Baskerville" charset="0"/>
                <a:ea typeface="Baskerville" charset="0"/>
                <a:cs typeface="Baskerville" charset="0"/>
              </a:rPr>
              <a:t>Temperature gradually increases from Ls 170° to 250°</a:t>
            </a:r>
          </a:p>
          <a:p>
            <a:pPr marL="457200" indent="-457200" defTabSz="3135313">
              <a:buFont typeface="Arial" charset="0"/>
              <a:buChar char="•"/>
            </a:pPr>
            <a:endParaRPr lang="en-US" sz="3200" dirty="0" smtClean="0">
              <a:solidFill>
                <a:srgbClr val="521B93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 defTabSz="3135313">
              <a:buFont typeface="Arial" charset="0"/>
              <a:buChar char="•"/>
            </a:pPr>
            <a:r>
              <a:rPr lang="en-US" sz="3200" dirty="0" smtClean="0">
                <a:solidFill>
                  <a:srgbClr val="521B93"/>
                </a:solidFill>
                <a:latin typeface="Baskerville" charset="0"/>
                <a:ea typeface="Baskerville" charset="0"/>
                <a:cs typeface="Baskerville" charset="0"/>
              </a:rPr>
              <a:t>Sharp increase at Ls 250°</a:t>
            </a:r>
          </a:p>
          <a:p>
            <a:pPr marL="457200" indent="-457200" defTabSz="3135313">
              <a:buFont typeface="Arial" charset="0"/>
              <a:buChar char="•"/>
            </a:pPr>
            <a:endParaRPr lang="en-US" sz="3200" dirty="0" smtClean="0">
              <a:solidFill>
                <a:srgbClr val="521B93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 defTabSz="3135313">
              <a:buFont typeface="Arial" charset="0"/>
              <a:buChar char="•"/>
            </a:pPr>
            <a:r>
              <a:rPr lang="en-US" sz="3200" dirty="0" smtClean="0">
                <a:solidFill>
                  <a:srgbClr val="521B93"/>
                </a:solidFill>
                <a:latin typeface="Baskerville" charset="0"/>
                <a:ea typeface="Baskerville" charset="0"/>
                <a:cs typeface="Baskerville" charset="0"/>
              </a:rPr>
              <a:t>Maximum temperature ~245K</a:t>
            </a:r>
          </a:p>
        </p:txBody>
      </p:sp>
      <p:sp>
        <p:nvSpPr>
          <p:cNvPr id="9" name="Title 1"/>
          <p:cNvSpPr txBox="1">
            <a:spLocks/>
          </p:cNvSpPr>
          <p:nvPr/>
        </p:nvSpPr>
        <p:spPr>
          <a:xfrm>
            <a:off x="322729" y="57495"/>
            <a:ext cx="11474824" cy="106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b="1" dirty="0" smtClean="0">
                <a:solidFill>
                  <a:srgbClr val="521B93"/>
                </a:solidFill>
                <a:latin typeface="Futura Medium" charset="0"/>
                <a:ea typeface="Futura Medium" charset="0"/>
                <a:cs typeface="Futura Medium" charset="0"/>
              </a:rPr>
              <a:t>Seasonal Temperature Variations</a:t>
            </a:r>
            <a:endParaRPr lang="en-US" b="1" dirty="0">
              <a:solidFill>
                <a:srgbClr val="521B93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218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39442967"/>
              </p:ext>
            </p:extLst>
          </p:nvPr>
        </p:nvGraphicFramePr>
        <p:xfrm>
          <a:off x="6021899" y="297581"/>
          <a:ext cx="6096000" cy="56981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Rectangle 3"/>
          <p:cNvSpPr/>
          <p:nvPr/>
        </p:nvSpPr>
        <p:spPr bwMode="auto">
          <a:xfrm>
            <a:off x="6125106" y="5888529"/>
            <a:ext cx="5889585" cy="697466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r>
              <a:rPr lang="en-US" sz="2400" b="1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Average Temperatures vs. Ls for Area A1 for Mars Years 31, 32, and 33.</a:t>
            </a:r>
            <a:endParaRPr lang="en-US" sz="2400" b="1" dirty="0">
              <a:solidFill>
                <a:srgbClr val="011893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334304" y="1038714"/>
            <a:ext cx="5464612" cy="55472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 defTabSz="3135313">
              <a:buFont typeface="Arial" charset="0"/>
              <a:buChar char="•"/>
            </a:pPr>
            <a:r>
              <a:rPr lang="en-US" sz="3200" dirty="0" smtClean="0">
                <a:solidFill>
                  <a:srgbClr val="521B93"/>
                </a:solidFill>
                <a:latin typeface="Baskerville" charset="0"/>
                <a:ea typeface="Baskerville" charset="0"/>
                <a:cs typeface="Baskerville" charset="0"/>
              </a:rPr>
              <a:t>Average temperatures for area A1 for Mars years 31, 32, and 33</a:t>
            </a:r>
          </a:p>
          <a:p>
            <a:pPr marL="457200" indent="-457200" defTabSz="3135313">
              <a:buFont typeface="Arial" charset="0"/>
              <a:buChar char="•"/>
            </a:pPr>
            <a:endParaRPr lang="en-US" sz="3200" dirty="0" smtClean="0">
              <a:solidFill>
                <a:srgbClr val="521B93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 defTabSz="3135313">
              <a:buFont typeface="Arial" charset="0"/>
              <a:buChar char="•"/>
            </a:pPr>
            <a:r>
              <a:rPr lang="en-US" sz="3200" dirty="0">
                <a:solidFill>
                  <a:srgbClr val="521B93"/>
                </a:solidFill>
                <a:latin typeface="Baskerville" charset="0"/>
                <a:ea typeface="Baskerville" charset="0"/>
                <a:cs typeface="Baskerville" charset="0"/>
              </a:rPr>
              <a:t>S</a:t>
            </a:r>
            <a:r>
              <a:rPr lang="en-US" sz="3200" dirty="0" smtClean="0">
                <a:solidFill>
                  <a:srgbClr val="521B93"/>
                </a:solidFill>
                <a:latin typeface="Baskerville" charset="0"/>
                <a:ea typeface="Baskerville" charset="0"/>
                <a:cs typeface="Baskerville" charset="0"/>
              </a:rPr>
              <a:t>harp increase at Ls 250° is repeatable from year to year</a:t>
            </a:r>
          </a:p>
          <a:p>
            <a:pPr marL="457200" indent="-457200" defTabSz="3135313">
              <a:buFont typeface="Arial" charset="0"/>
              <a:buChar char="•"/>
            </a:pPr>
            <a:endParaRPr lang="en-US" sz="3200" dirty="0" smtClean="0">
              <a:solidFill>
                <a:srgbClr val="521B93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457200" indent="-457200" defTabSz="3135313">
              <a:buFont typeface="Arial" charset="0"/>
              <a:buChar char="•"/>
            </a:pPr>
            <a:r>
              <a:rPr lang="en-US" sz="3200" dirty="0" smtClean="0">
                <a:solidFill>
                  <a:srgbClr val="521B93"/>
                </a:solidFill>
                <a:latin typeface="Baskerville" charset="0"/>
                <a:ea typeface="Baskerville" charset="0"/>
                <a:cs typeface="Baskerville" charset="0"/>
              </a:rPr>
              <a:t>Surface cools off ~Ls 300°</a:t>
            </a:r>
            <a:endParaRPr lang="en-US" sz="3200" dirty="0">
              <a:solidFill>
                <a:srgbClr val="521B93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7" name="Title 1"/>
          <p:cNvSpPr txBox="1">
            <a:spLocks/>
          </p:cNvSpPr>
          <p:nvPr/>
        </p:nvSpPr>
        <p:spPr>
          <a:xfrm>
            <a:off x="104172" y="57495"/>
            <a:ext cx="11693381" cy="10686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b="1" dirty="0" smtClean="0">
                <a:solidFill>
                  <a:srgbClr val="521B93"/>
                </a:solidFill>
                <a:latin typeface="Futura Medium" charset="0"/>
                <a:ea typeface="Futura Medium" charset="0"/>
                <a:cs typeface="Futura Medium" charset="0"/>
              </a:rPr>
              <a:t>Year-to-Year Variability</a:t>
            </a:r>
            <a:endParaRPr lang="en-US" b="1" dirty="0">
              <a:solidFill>
                <a:srgbClr val="521B93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525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alphaModFix amt="3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1576"/>
            <a:ext cx="12192000" cy="713155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77791" y="365125"/>
            <a:ext cx="11493661" cy="688171"/>
          </a:xfrm>
        </p:spPr>
        <p:txBody>
          <a:bodyPr>
            <a:normAutofit fontScale="90000"/>
          </a:bodyPr>
          <a:lstStyle/>
          <a:p>
            <a:pPr algn="ctr"/>
            <a:r>
              <a:rPr lang="en-US" b="1" dirty="0" smtClean="0">
                <a:solidFill>
                  <a:srgbClr val="942093"/>
                </a:solidFill>
                <a:latin typeface="Futura Medium" charset="0"/>
                <a:ea typeface="Futura Medium" charset="0"/>
                <a:cs typeface="Futura Medium" charset="0"/>
              </a:rPr>
              <a:t>Conclusions</a:t>
            </a:r>
            <a:endParaRPr lang="en-US" b="1" dirty="0">
              <a:solidFill>
                <a:srgbClr val="942093"/>
              </a:solidFill>
              <a:latin typeface="Futura Medium" charset="0"/>
              <a:ea typeface="Futura Medium" charset="0"/>
              <a:cs typeface="Futura Medium" charset="0"/>
            </a:endParaRPr>
          </a:p>
        </p:txBody>
      </p:sp>
      <p:sp>
        <p:nvSpPr>
          <p:cNvPr id="3" name="Subtitle 2"/>
          <p:cNvSpPr txBox="1">
            <a:spLocks/>
          </p:cNvSpPr>
          <p:nvPr/>
        </p:nvSpPr>
        <p:spPr>
          <a:xfrm>
            <a:off x="334304" y="1038714"/>
            <a:ext cx="11437148" cy="550098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7463" indent="0" defTabSz="31353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r>
              <a:rPr lang="en-US" sz="3200" b="1" dirty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♂ </a:t>
            </a:r>
            <a:r>
              <a:rPr kumimoji="0" lang="en-US" sz="3200" b="0" i="0" u="none" strike="noStrike" cap="none" normalizeH="0" baseline="0" dirty="0" smtClean="0">
                <a:ln>
                  <a:noFill/>
                </a:ln>
                <a:solidFill>
                  <a:srgbClr val="011893"/>
                </a:solidFill>
                <a:effectLst/>
                <a:latin typeface="Baskerville" charset="0"/>
                <a:ea typeface="Baskerville" charset="0"/>
                <a:cs typeface="Baskerville" charset="0"/>
              </a:rPr>
              <a:t>Surface temperatures increase gradually from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rgbClr val="011893"/>
                </a:solidFill>
                <a:effectLst/>
                <a:latin typeface="Baskerville" charset="0"/>
                <a:ea typeface="Baskerville" charset="0"/>
                <a:cs typeface="Baskerville" charset="0"/>
              </a:rPr>
              <a:t> 140 K to 160 K during the spring seaso</a:t>
            </a:r>
            <a:r>
              <a:rPr lang="en-US" sz="320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n </a:t>
            </a:r>
            <a:r>
              <a:rPr kumimoji="0" lang="en-US" sz="3200" b="0" i="0" u="none" strike="noStrike" cap="none" normalizeH="0" dirty="0" smtClean="0">
                <a:ln>
                  <a:noFill/>
                </a:ln>
                <a:solidFill>
                  <a:srgbClr val="011893"/>
                </a:solidFill>
                <a:effectLst/>
                <a:latin typeface="Baskerville" charset="0"/>
                <a:ea typeface="Baskerville" charset="0"/>
                <a:cs typeface="Baskerville" charset="0"/>
              </a:rPr>
              <a:t>(Ls 170° - 245°).</a:t>
            </a:r>
          </a:p>
          <a:p>
            <a:pPr marL="17463" indent="0" defTabSz="3135313" fontAlgn="base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None/>
            </a:pPr>
            <a:endParaRPr kumimoji="0" lang="en-US" sz="3200" b="0" i="0" u="none" strike="noStrike" cap="none" normalizeH="0" dirty="0" smtClean="0">
              <a:ln>
                <a:noFill/>
              </a:ln>
              <a:solidFill>
                <a:srgbClr val="011893"/>
              </a:solidFill>
              <a:effectLst/>
              <a:latin typeface="Baskerville" charset="0"/>
              <a:ea typeface="Baskerville" charset="0"/>
              <a:cs typeface="Baskerville" charset="0"/>
            </a:endParaRPr>
          </a:p>
          <a:p>
            <a:pPr marL="17463" indent="0" defTabSz="3135313">
              <a:buNone/>
            </a:pPr>
            <a:r>
              <a:rPr lang="en-US" sz="3200" b="1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♂</a:t>
            </a:r>
            <a:r>
              <a:rPr lang="en-US" sz="320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 The rapid increase in temperature corresponding to sublimation of CO</a:t>
            </a:r>
            <a:r>
              <a:rPr lang="en-US" sz="3200" baseline="-2500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2</a:t>
            </a:r>
            <a:r>
              <a:rPr lang="en-US" sz="320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 ice happens at the end of spring (Ls 250° – 270°).</a:t>
            </a:r>
          </a:p>
          <a:p>
            <a:pPr marL="17463" indent="0" defTabSz="3135313">
              <a:buNone/>
            </a:pPr>
            <a:endParaRPr lang="en-US" sz="3200" dirty="0" smtClean="0">
              <a:solidFill>
                <a:srgbClr val="011893"/>
              </a:solidFill>
              <a:latin typeface="Baskerville" charset="0"/>
              <a:ea typeface="Baskerville" charset="0"/>
              <a:cs typeface="Baskerville" charset="0"/>
            </a:endParaRPr>
          </a:p>
          <a:p>
            <a:pPr marL="17463" indent="0" defTabSz="3135313">
              <a:buNone/>
            </a:pPr>
            <a:r>
              <a:rPr lang="en-US" sz="3200" b="1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♂</a:t>
            </a:r>
            <a:r>
              <a:rPr lang="en-US" sz="3200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 The maximum surface temperatures of ~ 245K correspond to the temperature of the defrosted terrain.</a:t>
            </a:r>
            <a:endParaRPr lang="en-US" sz="3200" dirty="0">
              <a:solidFill>
                <a:srgbClr val="011893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057900" y="6232185"/>
            <a:ext cx="606682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Image Credit: </a:t>
            </a:r>
            <a:r>
              <a:rPr lang="en-US" dirty="0">
                <a:solidFill>
                  <a:srgbClr val="011893"/>
                </a:solidFill>
              </a:rPr>
              <a:t>Hansen, C.J. et al. Icarus 205 (2010) 283–295 </a:t>
            </a:r>
            <a:r>
              <a:rPr lang="en-US" dirty="0" smtClean="0">
                <a:solidFill>
                  <a:srgbClr val="011893"/>
                </a:solidFill>
                <a:latin typeface="Baskerville" charset="0"/>
                <a:ea typeface="Baskerville" charset="0"/>
                <a:cs typeface="Baskerville" charset="0"/>
              </a:rPr>
              <a:t> </a:t>
            </a:r>
            <a:endParaRPr lang="en-US" dirty="0">
              <a:solidFill>
                <a:srgbClr val="011893"/>
              </a:solidFill>
              <a:latin typeface="Baskerville" charset="0"/>
              <a:ea typeface="Baskerville" charset="0"/>
              <a:cs typeface="Baskervill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5625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4875</TotalTime>
  <Words>691</Words>
  <Application>Microsoft Office PowerPoint</Application>
  <PresentationFormat>Widescreen</PresentationFormat>
  <Paragraphs>119</Paragraphs>
  <Slides>10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Baskerville</vt:lpstr>
      <vt:lpstr>Calibri</vt:lpstr>
      <vt:lpstr>Calibri Light</vt:lpstr>
      <vt:lpstr>Futura Medium</vt:lpstr>
      <vt:lpstr>Gill Sans</vt:lpstr>
      <vt:lpstr>Office Theme</vt:lpstr>
      <vt:lpstr>PowerPoint Presentation</vt:lpstr>
      <vt:lpstr>PowerPoint Presentation</vt:lpstr>
      <vt:lpstr>PowerPoint Presentation</vt:lpstr>
      <vt:lpstr>THEMIS Visible Images</vt:lpstr>
      <vt:lpstr>PowerPoint Presentation</vt:lpstr>
      <vt:lpstr>PowerPoint Presentation</vt:lpstr>
      <vt:lpstr>PowerPoint Presentation</vt:lpstr>
      <vt:lpstr>PowerPoint Presentation</vt:lpstr>
      <vt:lpstr>Conclusions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Paras Angell (Student)</dc:creator>
  <cp:lastModifiedBy>Theresa C. Hentz</cp:lastModifiedBy>
  <cp:revision>102</cp:revision>
  <cp:lastPrinted>2018-03-30T20:37:05Z</cp:lastPrinted>
  <dcterms:created xsi:type="dcterms:W3CDTF">2018-03-26T04:44:57Z</dcterms:created>
  <dcterms:modified xsi:type="dcterms:W3CDTF">2018-04-03T23:25:35Z</dcterms:modified>
</cp:coreProperties>
</file>